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315" r:id="rId4"/>
    <p:sldId id="260" r:id="rId5"/>
    <p:sldId id="261" r:id="rId6"/>
    <p:sldId id="262" r:id="rId7"/>
    <p:sldId id="263" r:id="rId8"/>
    <p:sldId id="264" r:id="rId9"/>
    <p:sldId id="266" r:id="rId10"/>
    <p:sldId id="306" r:id="rId11"/>
  </p:sldIdLst>
  <p:sldSz cx="9144000" cy="6858000" type="screen4x3"/>
  <p:notesSz cx="6805613" cy="99393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Sekilas GCG PDSI</c:v>
                </c:pt>
                <c:pt idx="1">
                  <c:v>Tujuan Penerapan GCG</c:v>
                </c:pt>
                <c:pt idx="2">
                  <c:v>Road MAP GCG</c:v>
                </c:pt>
                <c:pt idx="3">
                  <c:v>Penguatan Implementasi GCG</c:v>
                </c:pt>
                <c:pt idx="4">
                  <c:v>Implementasi GCG</c:v>
                </c:pt>
                <c:pt idx="5">
                  <c:v>Penilaian Penerapan GCG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967434097911679"/>
          <c:y val="0.16338496622348436"/>
          <c:w val="0.35945609380349197"/>
          <c:h val="0.775211049438492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9BAEF-343D-4131-9F50-EA621DB4824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9FB5035-D951-4696-B287-133144DB3B07}">
      <dgm:prSet phldrT="[Text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Code of Corporate Governance</a:t>
          </a:r>
          <a:endParaRPr lang="en-US" sz="1600" dirty="0">
            <a:solidFill>
              <a:schemeClr val="tx1"/>
            </a:solidFill>
          </a:endParaRPr>
        </a:p>
      </dgm:t>
    </dgm:pt>
    <dgm:pt modelId="{6CBBBED5-21CA-4EAE-B0C5-67879B663964}" type="parTrans" cxnId="{155183EF-E7B8-4689-BC2F-78BC0724A398}">
      <dgm:prSet/>
      <dgm:spPr/>
      <dgm:t>
        <a:bodyPr/>
        <a:lstStyle/>
        <a:p>
          <a:endParaRPr lang="en-US" sz="2400"/>
        </a:p>
      </dgm:t>
    </dgm:pt>
    <dgm:pt modelId="{FABBC7FB-FEBD-41B5-8411-68C1AECB1286}" type="sibTrans" cxnId="{155183EF-E7B8-4689-BC2F-78BC0724A398}">
      <dgm:prSet/>
      <dgm:spPr/>
      <dgm:t>
        <a:bodyPr/>
        <a:lstStyle/>
        <a:p>
          <a:endParaRPr lang="en-US" sz="2400"/>
        </a:p>
      </dgm:t>
    </dgm:pt>
    <dgm:pt modelId="{E835C99E-ECAD-40AE-A034-F25FF667D4E3}">
      <dgm:prSet phldrT="[Text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Board Manual</a:t>
          </a:r>
          <a:endParaRPr lang="en-US" sz="1600" dirty="0">
            <a:solidFill>
              <a:schemeClr val="tx1"/>
            </a:solidFill>
          </a:endParaRPr>
        </a:p>
      </dgm:t>
    </dgm:pt>
    <dgm:pt modelId="{6F28962B-58AB-414E-A865-36167D4496C8}" type="parTrans" cxnId="{75E49E34-8DCA-4BCF-BE62-29A8085426C9}">
      <dgm:prSet/>
      <dgm:spPr/>
      <dgm:t>
        <a:bodyPr/>
        <a:lstStyle/>
        <a:p>
          <a:endParaRPr lang="en-US" sz="2400"/>
        </a:p>
      </dgm:t>
    </dgm:pt>
    <dgm:pt modelId="{BF9B0766-DABE-467D-88A8-52F05FBA7826}" type="sibTrans" cxnId="{75E49E34-8DCA-4BCF-BE62-29A8085426C9}">
      <dgm:prSet/>
      <dgm:spPr/>
      <dgm:t>
        <a:bodyPr/>
        <a:lstStyle/>
        <a:p>
          <a:endParaRPr lang="en-US" sz="2400"/>
        </a:p>
      </dgm:t>
    </dgm:pt>
    <dgm:pt modelId="{F3AFCBBA-2CF5-48D4-A2D5-C854C9E57897}">
      <dgm:prSet phldrT="[Text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Code of Conduct</a:t>
          </a:r>
          <a:endParaRPr lang="en-US" sz="1600" dirty="0">
            <a:solidFill>
              <a:schemeClr val="tx1"/>
            </a:solidFill>
          </a:endParaRPr>
        </a:p>
      </dgm:t>
    </dgm:pt>
    <dgm:pt modelId="{7C864242-D8D6-4504-8E1C-7CB2D0C9C0DB}" type="parTrans" cxnId="{0341865E-7B08-4CCD-8941-F29D811F99B9}">
      <dgm:prSet/>
      <dgm:spPr/>
      <dgm:t>
        <a:bodyPr/>
        <a:lstStyle/>
        <a:p>
          <a:endParaRPr lang="en-US" sz="2400"/>
        </a:p>
      </dgm:t>
    </dgm:pt>
    <dgm:pt modelId="{6364DC9C-5855-4ADD-8F80-39F155A041E9}" type="sibTrans" cxnId="{0341865E-7B08-4CCD-8941-F29D811F99B9}">
      <dgm:prSet/>
      <dgm:spPr/>
      <dgm:t>
        <a:bodyPr/>
        <a:lstStyle/>
        <a:p>
          <a:endParaRPr lang="en-US" sz="2400"/>
        </a:p>
      </dgm:t>
    </dgm:pt>
    <dgm:pt modelId="{B4379806-623C-4A90-A324-7AC910847AE5}">
      <dgm:prSet phldrT="[Text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Piagam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Komite</a:t>
          </a:r>
          <a:r>
            <a:rPr lang="en-US" sz="1600" dirty="0" smtClean="0">
              <a:solidFill>
                <a:schemeClr val="tx1"/>
              </a:solidFill>
            </a:rPr>
            <a:t> Audit</a:t>
          </a:r>
          <a:endParaRPr lang="en-US" sz="1600" dirty="0">
            <a:solidFill>
              <a:schemeClr val="tx1"/>
            </a:solidFill>
          </a:endParaRPr>
        </a:p>
      </dgm:t>
    </dgm:pt>
    <dgm:pt modelId="{A57EF33D-4E92-414D-8B5C-E1F9C7BA2DFA}" type="parTrans" cxnId="{E63A6D9E-C394-48B8-AEAC-CA0745109ADC}">
      <dgm:prSet/>
      <dgm:spPr/>
      <dgm:t>
        <a:bodyPr/>
        <a:lstStyle/>
        <a:p>
          <a:endParaRPr lang="en-US" sz="2400"/>
        </a:p>
      </dgm:t>
    </dgm:pt>
    <dgm:pt modelId="{03DAB3A3-A61A-49EC-BC0B-EE45EAB12637}" type="sibTrans" cxnId="{E63A6D9E-C394-48B8-AEAC-CA0745109ADC}">
      <dgm:prSet/>
      <dgm:spPr/>
      <dgm:t>
        <a:bodyPr/>
        <a:lstStyle/>
        <a:p>
          <a:endParaRPr lang="en-US" sz="2400"/>
        </a:p>
      </dgm:t>
    </dgm:pt>
    <dgm:pt modelId="{5B1AC10E-822B-4581-AC5C-CA833335EC40}">
      <dgm:prSet phldrT="[Text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Piagam</a:t>
          </a:r>
          <a:r>
            <a:rPr lang="en-US" sz="1600" dirty="0" smtClean="0">
              <a:solidFill>
                <a:schemeClr val="tx1"/>
              </a:solidFill>
            </a:rPr>
            <a:t> Internal Audit</a:t>
          </a:r>
          <a:endParaRPr lang="en-US" sz="1600" dirty="0">
            <a:solidFill>
              <a:schemeClr val="tx1"/>
            </a:solidFill>
          </a:endParaRPr>
        </a:p>
      </dgm:t>
    </dgm:pt>
    <dgm:pt modelId="{5C1D809A-F426-4CFE-881D-91D006F39551}" type="parTrans" cxnId="{721C613D-D72C-4A11-B37E-CBC8F7729EDD}">
      <dgm:prSet/>
      <dgm:spPr/>
      <dgm:t>
        <a:bodyPr/>
        <a:lstStyle/>
        <a:p>
          <a:endParaRPr lang="en-US" sz="2400"/>
        </a:p>
      </dgm:t>
    </dgm:pt>
    <dgm:pt modelId="{A58F16FE-B574-4FD0-B1D9-6CC132297BA6}" type="sibTrans" cxnId="{721C613D-D72C-4A11-B37E-CBC8F7729EDD}">
      <dgm:prSet/>
      <dgm:spPr/>
      <dgm:t>
        <a:bodyPr/>
        <a:lstStyle/>
        <a:p>
          <a:endParaRPr lang="en-US" sz="2400"/>
        </a:p>
      </dgm:t>
    </dgm:pt>
    <dgm:pt modelId="{5416743E-215B-4AA2-9CBB-7A416EE0F751}">
      <dgm:prSet phldrT="[Text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Management Policy and SOP (Standard Operating System)</a:t>
          </a:r>
          <a:endParaRPr lang="en-US" sz="1600" dirty="0">
            <a:solidFill>
              <a:schemeClr val="tx1"/>
            </a:solidFill>
          </a:endParaRPr>
        </a:p>
      </dgm:t>
    </dgm:pt>
    <dgm:pt modelId="{B46DDABD-C2D4-42B3-9EE1-1DA69EFF32CA}" type="parTrans" cxnId="{0A1A3F5F-1604-4C34-BF9E-364BFFC4B1EA}">
      <dgm:prSet/>
      <dgm:spPr/>
      <dgm:t>
        <a:bodyPr/>
        <a:lstStyle/>
        <a:p>
          <a:endParaRPr lang="en-US" sz="2400"/>
        </a:p>
      </dgm:t>
    </dgm:pt>
    <dgm:pt modelId="{B2561593-F9BB-4CFE-A483-B66100E70B62}" type="sibTrans" cxnId="{0A1A3F5F-1604-4C34-BF9E-364BFFC4B1EA}">
      <dgm:prSet/>
      <dgm:spPr/>
      <dgm:t>
        <a:bodyPr/>
        <a:lstStyle/>
        <a:p>
          <a:endParaRPr lang="en-US" sz="2400"/>
        </a:p>
      </dgm:t>
    </dgm:pt>
    <dgm:pt modelId="{3A529079-9C5B-4749-9DF2-20F0DCF54814}">
      <dgm:prSet phldrT="[Text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Code of Conduct (COC)</a:t>
          </a:r>
          <a:endParaRPr lang="en-US" sz="1600" dirty="0">
            <a:solidFill>
              <a:schemeClr val="tx1"/>
            </a:solidFill>
          </a:endParaRPr>
        </a:p>
      </dgm:t>
    </dgm:pt>
    <dgm:pt modelId="{DE036221-19A2-4DC6-B54A-095905295E33}" type="parTrans" cxnId="{03C1B7E9-5FD6-4D03-99D1-BFC08CD56AEB}">
      <dgm:prSet/>
      <dgm:spPr/>
      <dgm:t>
        <a:bodyPr/>
        <a:lstStyle/>
        <a:p>
          <a:endParaRPr lang="en-US" sz="2400"/>
        </a:p>
      </dgm:t>
    </dgm:pt>
    <dgm:pt modelId="{56C9AEB1-A123-4464-81CB-4C64E2EDD499}" type="sibTrans" cxnId="{03C1B7E9-5FD6-4D03-99D1-BFC08CD56AEB}">
      <dgm:prSet/>
      <dgm:spPr/>
      <dgm:t>
        <a:bodyPr/>
        <a:lstStyle/>
        <a:p>
          <a:endParaRPr lang="en-US" sz="2400"/>
        </a:p>
      </dgm:t>
    </dgm:pt>
    <dgm:pt modelId="{8414ECDE-529B-4453-835D-E221590EB820}">
      <dgm:prSet phldrT="[Text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Conflict of Interest (COI)</a:t>
          </a:r>
          <a:endParaRPr lang="en-US" sz="1600" dirty="0">
            <a:solidFill>
              <a:schemeClr val="tx1"/>
            </a:solidFill>
          </a:endParaRPr>
        </a:p>
      </dgm:t>
    </dgm:pt>
    <dgm:pt modelId="{F28FBC32-DB85-486A-88D5-93662076C71E}" type="parTrans" cxnId="{D12277CE-38C1-434D-8CA6-CB0686511B48}">
      <dgm:prSet/>
      <dgm:spPr/>
      <dgm:t>
        <a:bodyPr/>
        <a:lstStyle/>
        <a:p>
          <a:endParaRPr lang="en-US" sz="2400"/>
        </a:p>
      </dgm:t>
    </dgm:pt>
    <dgm:pt modelId="{817F528A-67B0-47D9-8C00-0C747CBE9E72}" type="sibTrans" cxnId="{D12277CE-38C1-434D-8CA6-CB0686511B48}">
      <dgm:prSet/>
      <dgm:spPr/>
      <dgm:t>
        <a:bodyPr/>
        <a:lstStyle/>
        <a:p>
          <a:endParaRPr lang="en-US" sz="2400"/>
        </a:p>
      </dgm:t>
    </dgm:pt>
    <dgm:pt modelId="{D8A9F7D0-D18D-4170-B4A3-EC85F7CB4712}">
      <dgm:prSet phldrT="[Text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Pakta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Integritas</a:t>
          </a:r>
          <a:endParaRPr lang="en-US" sz="1600" dirty="0">
            <a:solidFill>
              <a:schemeClr val="tx1"/>
            </a:solidFill>
          </a:endParaRPr>
        </a:p>
      </dgm:t>
    </dgm:pt>
    <dgm:pt modelId="{B9E03BB2-DFD1-470A-A9D8-E9AE11250737}" type="parTrans" cxnId="{D7D76C5B-E011-48B7-AE54-516B6ED3768C}">
      <dgm:prSet/>
      <dgm:spPr/>
      <dgm:t>
        <a:bodyPr/>
        <a:lstStyle/>
        <a:p>
          <a:endParaRPr lang="en-US" sz="2400"/>
        </a:p>
      </dgm:t>
    </dgm:pt>
    <dgm:pt modelId="{A6EFD838-629D-4DBC-83D2-225BEEE76ED6}" type="sibTrans" cxnId="{D7D76C5B-E011-48B7-AE54-516B6ED3768C}">
      <dgm:prSet/>
      <dgm:spPr/>
      <dgm:t>
        <a:bodyPr/>
        <a:lstStyle/>
        <a:p>
          <a:endParaRPr lang="en-US" sz="2400"/>
        </a:p>
      </dgm:t>
    </dgm:pt>
    <dgm:pt modelId="{D800924E-680B-497E-8F1C-AE81E991043F}">
      <dgm:prSet phldrT="[Text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Whistleblowing system</a:t>
          </a:r>
          <a:endParaRPr lang="en-US" sz="1600" dirty="0">
            <a:solidFill>
              <a:schemeClr val="tx1"/>
            </a:solidFill>
          </a:endParaRPr>
        </a:p>
      </dgm:t>
    </dgm:pt>
    <dgm:pt modelId="{B85E2385-3A43-4C26-AEBB-F5B9D388DB35}" type="parTrans" cxnId="{775FF981-252F-4B58-BB68-01A84BCA5C4E}">
      <dgm:prSet/>
      <dgm:spPr/>
      <dgm:t>
        <a:bodyPr/>
        <a:lstStyle/>
        <a:p>
          <a:endParaRPr lang="en-US" sz="2400"/>
        </a:p>
      </dgm:t>
    </dgm:pt>
    <dgm:pt modelId="{1517FA95-0849-48AD-9BFF-0BD241E790F9}" type="sibTrans" cxnId="{775FF981-252F-4B58-BB68-01A84BCA5C4E}">
      <dgm:prSet/>
      <dgm:spPr/>
      <dgm:t>
        <a:bodyPr/>
        <a:lstStyle/>
        <a:p>
          <a:endParaRPr lang="en-US" sz="2400"/>
        </a:p>
      </dgm:t>
    </dgm:pt>
    <dgm:pt modelId="{A1929761-E956-478F-972C-0A475698AB6E}" type="pres">
      <dgm:prSet presAssocID="{6299BAEF-343D-4131-9F50-EA621DB48248}" presName="linearFlow" presStyleCnt="0">
        <dgm:presLayoutVars>
          <dgm:dir/>
          <dgm:resizeHandles val="exact"/>
        </dgm:presLayoutVars>
      </dgm:prSet>
      <dgm:spPr/>
    </dgm:pt>
    <dgm:pt modelId="{2896C925-4D3C-4897-83D2-E3208C5DFE97}" type="pres">
      <dgm:prSet presAssocID="{D9FB5035-D951-4696-B287-133144DB3B07}" presName="composite" presStyleCnt="0"/>
      <dgm:spPr/>
    </dgm:pt>
    <dgm:pt modelId="{1646A951-9D51-403A-BE19-F6FD5D5CB4AF}" type="pres">
      <dgm:prSet presAssocID="{D9FB5035-D951-4696-B287-133144DB3B07}" presName="imgShp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BC6FCFF9-EAE6-4237-A592-476C447852C8}" type="pres">
      <dgm:prSet presAssocID="{D9FB5035-D951-4696-B287-133144DB3B07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5B8B4-6339-4907-B804-B4FA6F91A207}" type="pres">
      <dgm:prSet presAssocID="{FABBC7FB-FEBD-41B5-8411-68C1AECB1286}" presName="spacing" presStyleCnt="0"/>
      <dgm:spPr/>
    </dgm:pt>
    <dgm:pt modelId="{564D1747-D66C-44FE-B7AC-57D770D3001F}" type="pres">
      <dgm:prSet presAssocID="{E835C99E-ECAD-40AE-A034-F25FF667D4E3}" presName="composite" presStyleCnt="0"/>
      <dgm:spPr/>
    </dgm:pt>
    <dgm:pt modelId="{E34BE1CE-07CD-4017-88D5-A1788B71DEDB}" type="pres">
      <dgm:prSet presAssocID="{E835C99E-ECAD-40AE-A034-F25FF667D4E3}" presName="imgShp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F2A5F8D6-F07E-4D15-AE6F-D67E7F1DFBE3}" type="pres">
      <dgm:prSet presAssocID="{E835C99E-ECAD-40AE-A034-F25FF667D4E3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666BB-771F-4D1E-8932-6D74CA9E63CB}" type="pres">
      <dgm:prSet presAssocID="{BF9B0766-DABE-467D-88A8-52F05FBA7826}" presName="spacing" presStyleCnt="0"/>
      <dgm:spPr/>
    </dgm:pt>
    <dgm:pt modelId="{866FF980-DCD4-4EF6-B4DE-AB6DDD23D8B1}" type="pres">
      <dgm:prSet presAssocID="{F3AFCBBA-2CF5-48D4-A2D5-C854C9E57897}" presName="composite" presStyleCnt="0"/>
      <dgm:spPr/>
    </dgm:pt>
    <dgm:pt modelId="{0AE4AF6F-3343-4B50-8AC6-6118841265E4}" type="pres">
      <dgm:prSet presAssocID="{F3AFCBBA-2CF5-48D4-A2D5-C854C9E57897}" presName="imgShp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E73269AF-6D18-445A-B224-72B9EDA6AD74}" type="pres">
      <dgm:prSet presAssocID="{F3AFCBBA-2CF5-48D4-A2D5-C854C9E57897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FC9BD-B665-479F-9853-A738CEA17E44}" type="pres">
      <dgm:prSet presAssocID="{6364DC9C-5855-4ADD-8F80-39F155A041E9}" presName="spacing" presStyleCnt="0"/>
      <dgm:spPr/>
    </dgm:pt>
    <dgm:pt modelId="{A1D0784B-CE9A-47C4-9841-5B8CCF1B04EB}" type="pres">
      <dgm:prSet presAssocID="{B4379806-623C-4A90-A324-7AC910847AE5}" presName="composite" presStyleCnt="0"/>
      <dgm:spPr/>
    </dgm:pt>
    <dgm:pt modelId="{CB596067-556C-4108-8C2A-3C6624723409}" type="pres">
      <dgm:prSet presAssocID="{B4379806-623C-4A90-A324-7AC910847AE5}" presName="imgShp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EB1B0AD-BF1E-4C7C-B59B-DE664700797F}" type="pres">
      <dgm:prSet presAssocID="{B4379806-623C-4A90-A324-7AC910847AE5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C8269-BEA3-4FD6-971B-F5B35CE61637}" type="pres">
      <dgm:prSet presAssocID="{03DAB3A3-A61A-49EC-BC0B-EE45EAB12637}" presName="spacing" presStyleCnt="0"/>
      <dgm:spPr/>
    </dgm:pt>
    <dgm:pt modelId="{058F18E3-031F-41C6-8E4A-6FFACC88C4F6}" type="pres">
      <dgm:prSet presAssocID="{5B1AC10E-822B-4581-AC5C-CA833335EC40}" presName="composite" presStyleCnt="0"/>
      <dgm:spPr/>
    </dgm:pt>
    <dgm:pt modelId="{C66448B0-9830-4688-A3A5-0D3DC94F88C0}" type="pres">
      <dgm:prSet presAssocID="{5B1AC10E-822B-4581-AC5C-CA833335EC40}" presName="imgShp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92556DA7-D489-4EEA-BAC3-0CDA9C552252}" type="pres">
      <dgm:prSet presAssocID="{5B1AC10E-822B-4581-AC5C-CA833335EC40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1527B-BB44-4C92-B15E-B36622C43352}" type="pres">
      <dgm:prSet presAssocID="{A58F16FE-B574-4FD0-B1D9-6CC132297BA6}" presName="spacing" presStyleCnt="0"/>
      <dgm:spPr/>
    </dgm:pt>
    <dgm:pt modelId="{5C46651C-60E6-4CCB-AACB-0BF8D757ADF0}" type="pres">
      <dgm:prSet presAssocID="{D800924E-680B-497E-8F1C-AE81E991043F}" presName="composite" presStyleCnt="0"/>
      <dgm:spPr/>
    </dgm:pt>
    <dgm:pt modelId="{817A18C0-8E14-43BF-BAFA-6E52F174C4C6}" type="pres">
      <dgm:prSet presAssocID="{D800924E-680B-497E-8F1C-AE81E991043F}" presName="imgShp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998DB7A-CDE5-4C3B-9656-6B579F94296A}" type="pres">
      <dgm:prSet presAssocID="{D800924E-680B-497E-8F1C-AE81E991043F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0FFB9-D987-4976-A268-E4EEF741D514}" type="pres">
      <dgm:prSet presAssocID="{1517FA95-0849-48AD-9BFF-0BD241E790F9}" presName="spacing" presStyleCnt="0"/>
      <dgm:spPr/>
    </dgm:pt>
    <dgm:pt modelId="{192911E1-F1A9-4203-9657-5F17C44EC013}" type="pres">
      <dgm:prSet presAssocID="{5416743E-215B-4AA2-9CBB-7A416EE0F751}" presName="composite" presStyleCnt="0"/>
      <dgm:spPr/>
    </dgm:pt>
    <dgm:pt modelId="{98F36057-5D44-4525-A173-C1675EDC2F86}" type="pres">
      <dgm:prSet presAssocID="{5416743E-215B-4AA2-9CBB-7A416EE0F751}" presName="imgShp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26855237-0223-4A56-AABF-CC6D45EEAF34}" type="pres">
      <dgm:prSet presAssocID="{5416743E-215B-4AA2-9CBB-7A416EE0F751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9BC01-5F08-4B6D-A315-905AEDD01540}" type="pres">
      <dgm:prSet presAssocID="{B2561593-F9BB-4CFE-A483-B66100E70B62}" presName="spacing" presStyleCnt="0"/>
      <dgm:spPr/>
    </dgm:pt>
    <dgm:pt modelId="{A3D1E0E8-0AB6-4393-8DC4-457DC8D1044E}" type="pres">
      <dgm:prSet presAssocID="{3A529079-9C5B-4749-9DF2-20F0DCF54814}" presName="composite" presStyleCnt="0"/>
      <dgm:spPr/>
    </dgm:pt>
    <dgm:pt modelId="{BFF20FB3-6168-49DA-A396-B6DCD7A2F4B6}" type="pres">
      <dgm:prSet presAssocID="{3A529079-9C5B-4749-9DF2-20F0DCF54814}" presName="imgShp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4BB19C4-7369-4278-A664-DE790D921DC4}" type="pres">
      <dgm:prSet presAssocID="{3A529079-9C5B-4749-9DF2-20F0DCF54814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86CC6-86C1-4E5B-B40F-A130988209DA}" type="pres">
      <dgm:prSet presAssocID="{56C9AEB1-A123-4464-81CB-4C64E2EDD499}" presName="spacing" presStyleCnt="0"/>
      <dgm:spPr/>
    </dgm:pt>
    <dgm:pt modelId="{A57A2AFD-6569-49D8-AE7D-C16DD9BCE2B1}" type="pres">
      <dgm:prSet presAssocID="{8414ECDE-529B-4453-835D-E221590EB820}" presName="composite" presStyleCnt="0"/>
      <dgm:spPr/>
    </dgm:pt>
    <dgm:pt modelId="{E6F185A8-4CB2-4590-A454-98911B1AE77E}" type="pres">
      <dgm:prSet presAssocID="{8414ECDE-529B-4453-835D-E221590EB820}" presName="imgShp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9A4D41D-1D3D-4416-AFA8-D8CDD8049C2A}" type="pres">
      <dgm:prSet presAssocID="{8414ECDE-529B-4453-835D-E221590EB820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D5AA0-E0BF-46EB-B12E-FBD9AA0A1A9A}" type="pres">
      <dgm:prSet presAssocID="{817F528A-67B0-47D9-8C00-0C747CBE9E72}" presName="spacing" presStyleCnt="0"/>
      <dgm:spPr/>
    </dgm:pt>
    <dgm:pt modelId="{4307522C-EBBE-493B-A9C3-6410960959F2}" type="pres">
      <dgm:prSet presAssocID="{D8A9F7D0-D18D-4170-B4A3-EC85F7CB4712}" presName="composite" presStyleCnt="0"/>
      <dgm:spPr/>
    </dgm:pt>
    <dgm:pt modelId="{F17E0FDD-8F9F-4B7E-A43B-FB099A1D93B8}" type="pres">
      <dgm:prSet presAssocID="{D8A9F7D0-D18D-4170-B4A3-EC85F7CB4712}" presName="imgShp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3B04DE9B-DBBD-444A-B5B4-9FE2247A90DD}" type="pres">
      <dgm:prSet presAssocID="{D8A9F7D0-D18D-4170-B4A3-EC85F7CB4712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55D92-13AF-480C-853C-03F305735E48}" type="presOf" srcId="{D800924E-680B-497E-8F1C-AE81E991043F}" destId="{B998DB7A-CDE5-4C3B-9656-6B579F94296A}" srcOrd="0" destOrd="0" presId="urn:microsoft.com/office/officeart/2005/8/layout/vList3"/>
    <dgm:cxn modelId="{D12277CE-38C1-434D-8CA6-CB0686511B48}" srcId="{6299BAEF-343D-4131-9F50-EA621DB48248}" destId="{8414ECDE-529B-4453-835D-E221590EB820}" srcOrd="8" destOrd="0" parTransId="{F28FBC32-DB85-486A-88D5-93662076C71E}" sibTransId="{817F528A-67B0-47D9-8C00-0C747CBE9E72}"/>
    <dgm:cxn modelId="{155183EF-E7B8-4689-BC2F-78BC0724A398}" srcId="{6299BAEF-343D-4131-9F50-EA621DB48248}" destId="{D9FB5035-D951-4696-B287-133144DB3B07}" srcOrd="0" destOrd="0" parTransId="{6CBBBED5-21CA-4EAE-B0C5-67879B663964}" sibTransId="{FABBC7FB-FEBD-41B5-8411-68C1AECB1286}"/>
    <dgm:cxn modelId="{FB509573-C861-49AB-97FC-A5750B5F9DC9}" type="presOf" srcId="{8414ECDE-529B-4453-835D-E221590EB820}" destId="{79A4D41D-1D3D-4416-AFA8-D8CDD8049C2A}" srcOrd="0" destOrd="0" presId="urn:microsoft.com/office/officeart/2005/8/layout/vList3"/>
    <dgm:cxn modelId="{3D228CE6-BBB4-4CE1-9AA7-E27ACCB11131}" type="presOf" srcId="{B4379806-623C-4A90-A324-7AC910847AE5}" destId="{1EB1B0AD-BF1E-4C7C-B59B-DE664700797F}" srcOrd="0" destOrd="0" presId="urn:microsoft.com/office/officeart/2005/8/layout/vList3"/>
    <dgm:cxn modelId="{D7D76C5B-E011-48B7-AE54-516B6ED3768C}" srcId="{6299BAEF-343D-4131-9F50-EA621DB48248}" destId="{D8A9F7D0-D18D-4170-B4A3-EC85F7CB4712}" srcOrd="9" destOrd="0" parTransId="{B9E03BB2-DFD1-470A-A9D8-E9AE11250737}" sibTransId="{A6EFD838-629D-4DBC-83D2-225BEEE76ED6}"/>
    <dgm:cxn modelId="{57EE37D7-41FB-454E-8CF9-5A55C1714FFC}" type="presOf" srcId="{F3AFCBBA-2CF5-48D4-A2D5-C854C9E57897}" destId="{E73269AF-6D18-445A-B224-72B9EDA6AD74}" srcOrd="0" destOrd="0" presId="urn:microsoft.com/office/officeart/2005/8/layout/vList3"/>
    <dgm:cxn modelId="{E9ABC40F-CB37-447B-88CB-C3D7E6BFD28F}" type="presOf" srcId="{D8A9F7D0-D18D-4170-B4A3-EC85F7CB4712}" destId="{3B04DE9B-DBBD-444A-B5B4-9FE2247A90DD}" srcOrd="0" destOrd="0" presId="urn:microsoft.com/office/officeart/2005/8/layout/vList3"/>
    <dgm:cxn modelId="{17172C09-60E8-43CD-AE0E-BF1605728E84}" type="presOf" srcId="{6299BAEF-343D-4131-9F50-EA621DB48248}" destId="{A1929761-E956-478F-972C-0A475698AB6E}" srcOrd="0" destOrd="0" presId="urn:microsoft.com/office/officeart/2005/8/layout/vList3"/>
    <dgm:cxn modelId="{5AE1C480-7217-43EE-8F04-B9AFA7ABFBF1}" type="presOf" srcId="{5416743E-215B-4AA2-9CBB-7A416EE0F751}" destId="{26855237-0223-4A56-AABF-CC6D45EEAF34}" srcOrd="0" destOrd="0" presId="urn:microsoft.com/office/officeart/2005/8/layout/vList3"/>
    <dgm:cxn modelId="{E63A6D9E-C394-48B8-AEAC-CA0745109ADC}" srcId="{6299BAEF-343D-4131-9F50-EA621DB48248}" destId="{B4379806-623C-4A90-A324-7AC910847AE5}" srcOrd="3" destOrd="0" parTransId="{A57EF33D-4E92-414D-8B5C-E1F9C7BA2DFA}" sibTransId="{03DAB3A3-A61A-49EC-BC0B-EE45EAB12637}"/>
    <dgm:cxn modelId="{75E49E34-8DCA-4BCF-BE62-29A8085426C9}" srcId="{6299BAEF-343D-4131-9F50-EA621DB48248}" destId="{E835C99E-ECAD-40AE-A034-F25FF667D4E3}" srcOrd="1" destOrd="0" parTransId="{6F28962B-58AB-414E-A865-36167D4496C8}" sibTransId="{BF9B0766-DABE-467D-88A8-52F05FBA7826}"/>
    <dgm:cxn modelId="{86C0B213-B86F-4EAC-9A8E-D873862297E2}" type="presOf" srcId="{E835C99E-ECAD-40AE-A034-F25FF667D4E3}" destId="{F2A5F8D6-F07E-4D15-AE6F-D67E7F1DFBE3}" srcOrd="0" destOrd="0" presId="urn:microsoft.com/office/officeart/2005/8/layout/vList3"/>
    <dgm:cxn modelId="{0341865E-7B08-4CCD-8941-F29D811F99B9}" srcId="{6299BAEF-343D-4131-9F50-EA621DB48248}" destId="{F3AFCBBA-2CF5-48D4-A2D5-C854C9E57897}" srcOrd="2" destOrd="0" parTransId="{7C864242-D8D6-4504-8E1C-7CB2D0C9C0DB}" sibTransId="{6364DC9C-5855-4ADD-8F80-39F155A041E9}"/>
    <dgm:cxn modelId="{03C1B7E9-5FD6-4D03-99D1-BFC08CD56AEB}" srcId="{6299BAEF-343D-4131-9F50-EA621DB48248}" destId="{3A529079-9C5B-4749-9DF2-20F0DCF54814}" srcOrd="7" destOrd="0" parTransId="{DE036221-19A2-4DC6-B54A-095905295E33}" sibTransId="{56C9AEB1-A123-4464-81CB-4C64E2EDD499}"/>
    <dgm:cxn modelId="{0A1A3F5F-1604-4C34-BF9E-364BFFC4B1EA}" srcId="{6299BAEF-343D-4131-9F50-EA621DB48248}" destId="{5416743E-215B-4AA2-9CBB-7A416EE0F751}" srcOrd="6" destOrd="0" parTransId="{B46DDABD-C2D4-42B3-9EE1-1DA69EFF32CA}" sibTransId="{B2561593-F9BB-4CFE-A483-B66100E70B62}"/>
    <dgm:cxn modelId="{C4E3A173-AB36-4EDE-B300-64D1EB74C25D}" type="presOf" srcId="{5B1AC10E-822B-4581-AC5C-CA833335EC40}" destId="{92556DA7-D489-4EEA-BAC3-0CDA9C552252}" srcOrd="0" destOrd="0" presId="urn:microsoft.com/office/officeart/2005/8/layout/vList3"/>
    <dgm:cxn modelId="{775FF981-252F-4B58-BB68-01A84BCA5C4E}" srcId="{6299BAEF-343D-4131-9F50-EA621DB48248}" destId="{D800924E-680B-497E-8F1C-AE81E991043F}" srcOrd="5" destOrd="0" parTransId="{B85E2385-3A43-4C26-AEBB-F5B9D388DB35}" sibTransId="{1517FA95-0849-48AD-9BFF-0BD241E790F9}"/>
    <dgm:cxn modelId="{71739492-3C63-466D-AF81-F3734DC49175}" type="presOf" srcId="{3A529079-9C5B-4749-9DF2-20F0DCF54814}" destId="{F4BB19C4-7369-4278-A664-DE790D921DC4}" srcOrd="0" destOrd="0" presId="urn:microsoft.com/office/officeart/2005/8/layout/vList3"/>
    <dgm:cxn modelId="{721C613D-D72C-4A11-B37E-CBC8F7729EDD}" srcId="{6299BAEF-343D-4131-9F50-EA621DB48248}" destId="{5B1AC10E-822B-4581-AC5C-CA833335EC40}" srcOrd="4" destOrd="0" parTransId="{5C1D809A-F426-4CFE-881D-91D006F39551}" sibTransId="{A58F16FE-B574-4FD0-B1D9-6CC132297BA6}"/>
    <dgm:cxn modelId="{9DDC75F9-88AD-4BD1-929B-BC2B1A9FAE4F}" type="presOf" srcId="{D9FB5035-D951-4696-B287-133144DB3B07}" destId="{BC6FCFF9-EAE6-4237-A592-476C447852C8}" srcOrd="0" destOrd="0" presId="urn:microsoft.com/office/officeart/2005/8/layout/vList3"/>
    <dgm:cxn modelId="{60849A94-8791-4EDE-8DF3-780C970B8800}" type="presParOf" srcId="{A1929761-E956-478F-972C-0A475698AB6E}" destId="{2896C925-4D3C-4897-83D2-E3208C5DFE97}" srcOrd="0" destOrd="0" presId="urn:microsoft.com/office/officeart/2005/8/layout/vList3"/>
    <dgm:cxn modelId="{AAC5F5A5-DF25-4D17-9901-42693ED154E9}" type="presParOf" srcId="{2896C925-4D3C-4897-83D2-E3208C5DFE97}" destId="{1646A951-9D51-403A-BE19-F6FD5D5CB4AF}" srcOrd="0" destOrd="0" presId="urn:microsoft.com/office/officeart/2005/8/layout/vList3"/>
    <dgm:cxn modelId="{248CAA1D-02B6-44C0-A3A2-89054418423F}" type="presParOf" srcId="{2896C925-4D3C-4897-83D2-E3208C5DFE97}" destId="{BC6FCFF9-EAE6-4237-A592-476C447852C8}" srcOrd="1" destOrd="0" presId="urn:microsoft.com/office/officeart/2005/8/layout/vList3"/>
    <dgm:cxn modelId="{C9B3E599-0B81-43EE-81AF-57AF1BED0767}" type="presParOf" srcId="{A1929761-E956-478F-972C-0A475698AB6E}" destId="{8225B8B4-6339-4907-B804-B4FA6F91A207}" srcOrd="1" destOrd="0" presId="urn:microsoft.com/office/officeart/2005/8/layout/vList3"/>
    <dgm:cxn modelId="{40347D66-6979-49B4-A399-D6B33E3B5931}" type="presParOf" srcId="{A1929761-E956-478F-972C-0A475698AB6E}" destId="{564D1747-D66C-44FE-B7AC-57D770D3001F}" srcOrd="2" destOrd="0" presId="urn:microsoft.com/office/officeart/2005/8/layout/vList3"/>
    <dgm:cxn modelId="{964A175F-0911-4FE1-A878-03B1D25E0452}" type="presParOf" srcId="{564D1747-D66C-44FE-B7AC-57D770D3001F}" destId="{E34BE1CE-07CD-4017-88D5-A1788B71DEDB}" srcOrd="0" destOrd="0" presId="urn:microsoft.com/office/officeart/2005/8/layout/vList3"/>
    <dgm:cxn modelId="{8A911764-3FEB-4161-AB9E-115D6C6F8D68}" type="presParOf" srcId="{564D1747-D66C-44FE-B7AC-57D770D3001F}" destId="{F2A5F8D6-F07E-4D15-AE6F-D67E7F1DFBE3}" srcOrd="1" destOrd="0" presId="urn:microsoft.com/office/officeart/2005/8/layout/vList3"/>
    <dgm:cxn modelId="{7176433B-E724-4977-80DC-22F28C110C0D}" type="presParOf" srcId="{A1929761-E956-478F-972C-0A475698AB6E}" destId="{4DA666BB-771F-4D1E-8932-6D74CA9E63CB}" srcOrd="3" destOrd="0" presId="urn:microsoft.com/office/officeart/2005/8/layout/vList3"/>
    <dgm:cxn modelId="{346C32C6-E7AD-4F0C-A598-2645D9F760C3}" type="presParOf" srcId="{A1929761-E956-478F-972C-0A475698AB6E}" destId="{866FF980-DCD4-4EF6-B4DE-AB6DDD23D8B1}" srcOrd="4" destOrd="0" presId="urn:microsoft.com/office/officeart/2005/8/layout/vList3"/>
    <dgm:cxn modelId="{7FB4B357-E269-4499-BDB3-9B6519BB3EA3}" type="presParOf" srcId="{866FF980-DCD4-4EF6-B4DE-AB6DDD23D8B1}" destId="{0AE4AF6F-3343-4B50-8AC6-6118841265E4}" srcOrd="0" destOrd="0" presId="urn:microsoft.com/office/officeart/2005/8/layout/vList3"/>
    <dgm:cxn modelId="{C2CE7318-34AD-4A55-8FE3-6A5C0EF27AB4}" type="presParOf" srcId="{866FF980-DCD4-4EF6-B4DE-AB6DDD23D8B1}" destId="{E73269AF-6D18-445A-B224-72B9EDA6AD74}" srcOrd="1" destOrd="0" presId="urn:microsoft.com/office/officeart/2005/8/layout/vList3"/>
    <dgm:cxn modelId="{F9491531-C402-4EF2-ABAA-6A879E2366C7}" type="presParOf" srcId="{A1929761-E956-478F-972C-0A475698AB6E}" destId="{E87FC9BD-B665-479F-9853-A738CEA17E44}" srcOrd="5" destOrd="0" presId="urn:microsoft.com/office/officeart/2005/8/layout/vList3"/>
    <dgm:cxn modelId="{31A79B3F-FB12-4949-831E-59A3BE5EA17A}" type="presParOf" srcId="{A1929761-E956-478F-972C-0A475698AB6E}" destId="{A1D0784B-CE9A-47C4-9841-5B8CCF1B04EB}" srcOrd="6" destOrd="0" presId="urn:microsoft.com/office/officeart/2005/8/layout/vList3"/>
    <dgm:cxn modelId="{35DBA608-5155-4B76-A07C-B09850BA7AC9}" type="presParOf" srcId="{A1D0784B-CE9A-47C4-9841-5B8CCF1B04EB}" destId="{CB596067-556C-4108-8C2A-3C6624723409}" srcOrd="0" destOrd="0" presId="urn:microsoft.com/office/officeart/2005/8/layout/vList3"/>
    <dgm:cxn modelId="{799FB810-9315-423D-9D4C-A47CDD0AB853}" type="presParOf" srcId="{A1D0784B-CE9A-47C4-9841-5B8CCF1B04EB}" destId="{1EB1B0AD-BF1E-4C7C-B59B-DE664700797F}" srcOrd="1" destOrd="0" presId="urn:microsoft.com/office/officeart/2005/8/layout/vList3"/>
    <dgm:cxn modelId="{A36D6C48-3754-48EB-A25F-0A2204447440}" type="presParOf" srcId="{A1929761-E956-478F-972C-0A475698AB6E}" destId="{8A9C8269-BEA3-4FD6-971B-F5B35CE61637}" srcOrd="7" destOrd="0" presId="urn:microsoft.com/office/officeart/2005/8/layout/vList3"/>
    <dgm:cxn modelId="{174FC49E-532E-48F1-B58C-96CB9C95BDF1}" type="presParOf" srcId="{A1929761-E956-478F-972C-0A475698AB6E}" destId="{058F18E3-031F-41C6-8E4A-6FFACC88C4F6}" srcOrd="8" destOrd="0" presId="urn:microsoft.com/office/officeart/2005/8/layout/vList3"/>
    <dgm:cxn modelId="{1C4A6CD1-3BCC-4F08-A5D2-45EEABE38196}" type="presParOf" srcId="{058F18E3-031F-41C6-8E4A-6FFACC88C4F6}" destId="{C66448B0-9830-4688-A3A5-0D3DC94F88C0}" srcOrd="0" destOrd="0" presId="urn:microsoft.com/office/officeart/2005/8/layout/vList3"/>
    <dgm:cxn modelId="{19D70EB6-E0E5-407E-B072-3C68081CB529}" type="presParOf" srcId="{058F18E3-031F-41C6-8E4A-6FFACC88C4F6}" destId="{92556DA7-D489-4EEA-BAC3-0CDA9C552252}" srcOrd="1" destOrd="0" presId="urn:microsoft.com/office/officeart/2005/8/layout/vList3"/>
    <dgm:cxn modelId="{A13A9E5B-54AA-4A48-9129-F1FF41FB2654}" type="presParOf" srcId="{A1929761-E956-478F-972C-0A475698AB6E}" destId="{BC01527B-BB44-4C92-B15E-B36622C43352}" srcOrd="9" destOrd="0" presId="urn:microsoft.com/office/officeart/2005/8/layout/vList3"/>
    <dgm:cxn modelId="{3AB6581E-CD2A-47DA-BDA0-1AD39429B876}" type="presParOf" srcId="{A1929761-E956-478F-972C-0A475698AB6E}" destId="{5C46651C-60E6-4CCB-AACB-0BF8D757ADF0}" srcOrd="10" destOrd="0" presId="urn:microsoft.com/office/officeart/2005/8/layout/vList3"/>
    <dgm:cxn modelId="{C483E629-8624-4B4D-95DD-844DEC492619}" type="presParOf" srcId="{5C46651C-60E6-4CCB-AACB-0BF8D757ADF0}" destId="{817A18C0-8E14-43BF-BAFA-6E52F174C4C6}" srcOrd="0" destOrd="0" presId="urn:microsoft.com/office/officeart/2005/8/layout/vList3"/>
    <dgm:cxn modelId="{B4CE4731-EB3A-451F-9B5A-B4CE7AED5F12}" type="presParOf" srcId="{5C46651C-60E6-4CCB-AACB-0BF8D757ADF0}" destId="{B998DB7A-CDE5-4C3B-9656-6B579F94296A}" srcOrd="1" destOrd="0" presId="urn:microsoft.com/office/officeart/2005/8/layout/vList3"/>
    <dgm:cxn modelId="{CFDD491E-1D28-44DA-9F54-0C8A9EB69CC7}" type="presParOf" srcId="{A1929761-E956-478F-972C-0A475698AB6E}" destId="{1E40FFB9-D987-4976-A268-E4EEF741D514}" srcOrd="11" destOrd="0" presId="urn:microsoft.com/office/officeart/2005/8/layout/vList3"/>
    <dgm:cxn modelId="{49AB3274-2BFF-41E3-A9F1-7E00C8BCAB19}" type="presParOf" srcId="{A1929761-E956-478F-972C-0A475698AB6E}" destId="{192911E1-F1A9-4203-9657-5F17C44EC013}" srcOrd="12" destOrd="0" presId="urn:microsoft.com/office/officeart/2005/8/layout/vList3"/>
    <dgm:cxn modelId="{1E5B277A-BB8D-49D2-AA10-4A2883E75E9B}" type="presParOf" srcId="{192911E1-F1A9-4203-9657-5F17C44EC013}" destId="{98F36057-5D44-4525-A173-C1675EDC2F86}" srcOrd="0" destOrd="0" presId="urn:microsoft.com/office/officeart/2005/8/layout/vList3"/>
    <dgm:cxn modelId="{0885428B-EFA8-4565-AE07-4A65B59840D7}" type="presParOf" srcId="{192911E1-F1A9-4203-9657-5F17C44EC013}" destId="{26855237-0223-4A56-AABF-CC6D45EEAF34}" srcOrd="1" destOrd="0" presId="urn:microsoft.com/office/officeart/2005/8/layout/vList3"/>
    <dgm:cxn modelId="{77ED7DD1-F21D-4DC4-8885-52E85C83ADD6}" type="presParOf" srcId="{A1929761-E956-478F-972C-0A475698AB6E}" destId="{BEC9BC01-5F08-4B6D-A315-905AEDD01540}" srcOrd="13" destOrd="0" presId="urn:microsoft.com/office/officeart/2005/8/layout/vList3"/>
    <dgm:cxn modelId="{FC2E1465-40CB-4F51-BE7E-A4E234622980}" type="presParOf" srcId="{A1929761-E956-478F-972C-0A475698AB6E}" destId="{A3D1E0E8-0AB6-4393-8DC4-457DC8D1044E}" srcOrd="14" destOrd="0" presId="urn:microsoft.com/office/officeart/2005/8/layout/vList3"/>
    <dgm:cxn modelId="{B5AF6DA6-DAE8-42A6-8F9D-35BCAAE010BA}" type="presParOf" srcId="{A3D1E0E8-0AB6-4393-8DC4-457DC8D1044E}" destId="{BFF20FB3-6168-49DA-A396-B6DCD7A2F4B6}" srcOrd="0" destOrd="0" presId="urn:microsoft.com/office/officeart/2005/8/layout/vList3"/>
    <dgm:cxn modelId="{29AF039B-EBD9-4468-825B-E3DE0C6557E7}" type="presParOf" srcId="{A3D1E0E8-0AB6-4393-8DC4-457DC8D1044E}" destId="{F4BB19C4-7369-4278-A664-DE790D921DC4}" srcOrd="1" destOrd="0" presId="urn:microsoft.com/office/officeart/2005/8/layout/vList3"/>
    <dgm:cxn modelId="{DE51354D-6EFE-48E5-8583-FA56EF40ECA8}" type="presParOf" srcId="{A1929761-E956-478F-972C-0A475698AB6E}" destId="{38F86CC6-86C1-4E5B-B40F-A130988209DA}" srcOrd="15" destOrd="0" presId="urn:microsoft.com/office/officeart/2005/8/layout/vList3"/>
    <dgm:cxn modelId="{A0DEE5FD-54BF-482A-97C9-84D00AC79697}" type="presParOf" srcId="{A1929761-E956-478F-972C-0A475698AB6E}" destId="{A57A2AFD-6569-49D8-AE7D-C16DD9BCE2B1}" srcOrd="16" destOrd="0" presId="urn:microsoft.com/office/officeart/2005/8/layout/vList3"/>
    <dgm:cxn modelId="{55B7B618-3819-4AD2-B428-EB89EB8C933A}" type="presParOf" srcId="{A57A2AFD-6569-49D8-AE7D-C16DD9BCE2B1}" destId="{E6F185A8-4CB2-4590-A454-98911B1AE77E}" srcOrd="0" destOrd="0" presId="urn:microsoft.com/office/officeart/2005/8/layout/vList3"/>
    <dgm:cxn modelId="{CA0C68F1-2C1F-40F7-A17B-7C091460AEAA}" type="presParOf" srcId="{A57A2AFD-6569-49D8-AE7D-C16DD9BCE2B1}" destId="{79A4D41D-1D3D-4416-AFA8-D8CDD8049C2A}" srcOrd="1" destOrd="0" presId="urn:microsoft.com/office/officeart/2005/8/layout/vList3"/>
    <dgm:cxn modelId="{5CE8055C-AE9D-4F2F-99F7-A6E9211A258C}" type="presParOf" srcId="{A1929761-E956-478F-972C-0A475698AB6E}" destId="{5CAD5AA0-E0BF-46EB-B12E-FBD9AA0A1A9A}" srcOrd="17" destOrd="0" presId="urn:microsoft.com/office/officeart/2005/8/layout/vList3"/>
    <dgm:cxn modelId="{D45C9DA3-7EA0-45A9-903C-6F066F918E77}" type="presParOf" srcId="{A1929761-E956-478F-972C-0A475698AB6E}" destId="{4307522C-EBBE-493B-A9C3-6410960959F2}" srcOrd="18" destOrd="0" presId="urn:microsoft.com/office/officeart/2005/8/layout/vList3"/>
    <dgm:cxn modelId="{1B0E5EC3-314A-4DFA-B840-3AD626D3488B}" type="presParOf" srcId="{4307522C-EBBE-493B-A9C3-6410960959F2}" destId="{F17E0FDD-8F9F-4B7E-A43B-FB099A1D93B8}" srcOrd="0" destOrd="0" presId="urn:microsoft.com/office/officeart/2005/8/layout/vList3"/>
    <dgm:cxn modelId="{7BB65CBF-ECC1-479A-900C-A0B16F94F804}" type="presParOf" srcId="{4307522C-EBBE-493B-A9C3-6410960959F2}" destId="{3B04DE9B-DBBD-444A-B5B4-9FE2247A90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6AA8B-1207-4446-A534-01DB9679B10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67CA3F-7392-4886-9A6C-8DA2725AC856}">
      <dgm:prSet phldrT="[Text]" custT="1"/>
      <dgm:spPr>
        <a:solidFill>
          <a:schemeClr val="bg1">
            <a:lumMod val="90000"/>
          </a:schemeClr>
        </a:solidFill>
      </dgm:spPr>
      <dgm:t>
        <a:bodyPr/>
        <a:lstStyle/>
        <a:p>
          <a:pPr marL="88900" indent="-88900" algn="l"/>
          <a:r>
            <a:rPr lang="id-ID" sz="1200" b="1" dirty="0" smtClean="0">
              <a:solidFill>
                <a:schemeClr val="tx1"/>
              </a:solidFill>
            </a:rPr>
            <a:t>- </a:t>
          </a:r>
          <a:r>
            <a:rPr lang="en-US" sz="1200" b="1" dirty="0" err="1" smtClean="0">
              <a:solidFill>
                <a:schemeClr val="tx1"/>
              </a:solidFill>
            </a:rPr>
            <a:t>Mengarahkan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dan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mengendalikan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hubungan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kerja</a:t>
          </a:r>
          <a:r>
            <a:rPr lang="en-US" sz="1200" b="1" dirty="0" smtClean="0">
              <a:solidFill>
                <a:schemeClr val="tx1"/>
              </a:solidFill>
            </a:rPr>
            <a:t> Organ </a:t>
          </a:r>
          <a:r>
            <a:rPr lang="id-ID" sz="1200" b="1" dirty="0" smtClean="0">
              <a:solidFill>
                <a:schemeClr val="tx1"/>
              </a:solidFill>
            </a:rPr>
            <a:t>PT </a:t>
          </a:r>
          <a:r>
            <a:rPr lang="en-US" sz="1200" b="1" dirty="0" smtClean="0">
              <a:solidFill>
                <a:schemeClr val="tx1"/>
              </a:solidFill>
            </a:rPr>
            <a:t>PDSI </a:t>
          </a:r>
          <a:r>
            <a:rPr lang="en-US" sz="1200" b="1" dirty="0" err="1" smtClean="0">
              <a:solidFill>
                <a:schemeClr val="tx1"/>
              </a:solidFill>
            </a:rPr>
            <a:t>melalui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Rapat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Umum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Pemegang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Saham</a:t>
          </a:r>
          <a:r>
            <a:rPr lang="en-US" sz="1200" b="1" dirty="0" smtClean="0">
              <a:solidFill>
                <a:schemeClr val="tx1"/>
              </a:solidFill>
            </a:rPr>
            <a:t> (RUPS), Dewan </a:t>
          </a:r>
          <a:r>
            <a:rPr lang="en-US" sz="1200" b="1" dirty="0" err="1" smtClean="0">
              <a:solidFill>
                <a:schemeClr val="tx1"/>
              </a:solidFill>
            </a:rPr>
            <a:t>Komisaris</a:t>
          </a:r>
          <a:r>
            <a:rPr lang="en-US" sz="1200" b="1" dirty="0" smtClean="0">
              <a:solidFill>
                <a:schemeClr val="tx1"/>
              </a:solidFill>
            </a:rPr>
            <a:t>, </a:t>
          </a:r>
          <a:r>
            <a:rPr lang="en-US" sz="1200" b="1" dirty="0" err="1" smtClean="0">
              <a:solidFill>
                <a:schemeClr val="tx1"/>
              </a:solidFill>
            </a:rPr>
            <a:t>dan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Direksi</a:t>
          </a:r>
          <a:r>
            <a:rPr lang="en-US" sz="1200" b="1" dirty="0" smtClean="0">
              <a:solidFill>
                <a:schemeClr val="tx1"/>
              </a:solidFill>
            </a:rPr>
            <a:t>;</a:t>
          </a:r>
        </a:p>
        <a:p>
          <a:pPr marL="88900" indent="-88900" algn="l"/>
          <a:r>
            <a:rPr lang="id-ID" sz="1200" b="1" dirty="0" smtClean="0">
              <a:solidFill>
                <a:schemeClr val="tx1"/>
              </a:solidFill>
            </a:rPr>
            <a:t>- </a:t>
          </a:r>
          <a:r>
            <a:rPr lang="en-US" sz="1200" b="1" dirty="0" err="1" smtClean="0">
              <a:solidFill>
                <a:schemeClr val="tx1"/>
              </a:solidFill>
            </a:rPr>
            <a:t>Meningkatkan</a:t>
          </a:r>
          <a:r>
            <a:rPr lang="id-ID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pertanggung</a:t>
          </a:r>
          <a:r>
            <a:rPr lang="id-ID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jawaban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pengelolaan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id-ID" sz="1200" b="1" dirty="0" smtClean="0">
              <a:solidFill>
                <a:schemeClr val="tx1"/>
              </a:solidFill>
            </a:rPr>
            <a:t>PT </a:t>
          </a:r>
          <a:r>
            <a:rPr lang="en-US" sz="1200" b="1" dirty="0" smtClean="0">
              <a:solidFill>
                <a:schemeClr val="tx1"/>
              </a:solidFill>
            </a:rPr>
            <a:t>PDSI</a:t>
          </a:r>
          <a:r>
            <a:rPr lang="id-ID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kepada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Pemegang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Saham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dan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seluruh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i="1" dirty="0" smtClean="0">
              <a:solidFill>
                <a:schemeClr val="tx1"/>
              </a:solidFill>
            </a:rPr>
            <a:t>Stakeholders</a:t>
          </a:r>
          <a:r>
            <a:rPr lang="en-US" sz="1200" b="1" dirty="0" smtClean="0">
              <a:solidFill>
                <a:schemeClr val="tx1"/>
              </a:solidFill>
            </a:rPr>
            <a:t>;</a:t>
          </a:r>
        </a:p>
        <a:p>
          <a:pPr marL="88900" indent="-88900" algn="l"/>
          <a:r>
            <a:rPr lang="id-ID" sz="1200" b="1" dirty="0" smtClean="0">
              <a:solidFill>
                <a:schemeClr val="tx1"/>
              </a:solidFill>
            </a:rPr>
            <a:t>- </a:t>
          </a:r>
          <a:r>
            <a:rPr lang="en-US" sz="1200" b="1" dirty="0" err="1" smtClean="0">
              <a:solidFill>
                <a:schemeClr val="tx1"/>
              </a:solidFill>
            </a:rPr>
            <a:t>Menciptakan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hubungan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kerja</a:t>
          </a:r>
          <a:r>
            <a:rPr lang="en-US" sz="1200" b="1" dirty="0" smtClean="0">
              <a:solidFill>
                <a:schemeClr val="tx1"/>
              </a:solidFill>
            </a:rPr>
            <a:t> yang </a:t>
          </a:r>
          <a:r>
            <a:rPr lang="en-US" sz="1200" b="1" dirty="0" err="1" smtClean="0">
              <a:solidFill>
                <a:schemeClr val="tx1"/>
              </a:solidFill>
            </a:rPr>
            <a:t>harmonis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antara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id-ID" sz="1200" b="1" dirty="0" smtClean="0">
              <a:solidFill>
                <a:schemeClr val="tx1"/>
              </a:solidFill>
            </a:rPr>
            <a:t>PT </a:t>
          </a:r>
          <a:r>
            <a:rPr lang="en-US" sz="1200" b="1" dirty="0" smtClean="0">
              <a:solidFill>
                <a:schemeClr val="tx1"/>
              </a:solidFill>
            </a:rPr>
            <a:t>PDSI </a:t>
          </a:r>
          <a:r>
            <a:rPr lang="en-US" sz="1200" b="1" dirty="0" err="1" smtClean="0">
              <a:solidFill>
                <a:schemeClr val="tx1"/>
              </a:solidFill>
            </a:rPr>
            <a:t>dengan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para</a:t>
          </a:r>
          <a:r>
            <a:rPr lang="en-US" sz="1200" b="1" i="1" dirty="0" smtClean="0">
              <a:solidFill>
                <a:schemeClr val="tx1"/>
              </a:solidFill>
            </a:rPr>
            <a:t> Stakeholders</a:t>
          </a:r>
          <a:r>
            <a:rPr lang="id-ID" sz="1200" b="1" i="1" dirty="0" smtClean="0">
              <a:solidFill>
                <a:schemeClr val="tx1"/>
              </a:solidFill>
            </a:rPr>
            <a:t>.</a:t>
          </a:r>
          <a:endParaRPr lang="en-US" sz="1100" dirty="0">
            <a:solidFill>
              <a:schemeClr val="tx1"/>
            </a:solidFill>
          </a:endParaRPr>
        </a:p>
      </dgm:t>
    </dgm:pt>
    <dgm:pt modelId="{6B2BD14A-5899-42CD-9737-84FBE6816E48}" type="parTrans" cxnId="{5151F7B9-FD61-4AD1-8135-2B5BA7838724}">
      <dgm:prSet/>
      <dgm:spPr/>
      <dgm:t>
        <a:bodyPr/>
        <a:lstStyle/>
        <a:p>
          <a:endParaRPr lang="en-US"/>
        </a:p>
      </dgm:t>
    </dgm:pt>
    <dgm:pt modelId="{8BEF1469-D073-4222-B921-366ECD046716}" type="sibTrans" cxnId="{5151F7B9-FD61-4AD1-8135-2B5BA7838724}">
      <dgm:prSet/>
      <dgm:spPr/>
      <dgm:t>
        <a:bodyPr/>
        <a:lstStyle/>
        <a:p>
          <a:endParaRPr lang="en-US"/>
        </a:p>
      </dgm:t>
    </dgm:pt>
    <dgm:pt modelId="{6076DA4F-BB44-42F1-95E3-4D955E910289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marL="88900" indent="-88900" algn="l"/>
          <a:r>
            <a:rPr lang="id-ID" b="1" dirty="0" smtClean="0">
              <a:solidFill>
                <a:schemeClr val="tx1"/>
              </a:solidFill>
            </a:rPr>
            <a:t>- </a:t>
          </a:r>
          <a:r>
            <a:rPr lang="en-US" b="1" dirty="0" err="1" smtClean="0">
              <a:solidFill>
                <a:schemeClr val="tx1"/>
              </a:solidFill>
            </a:rPr>
            <a:t>Meningkatkan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Profesionalisme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Sumber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Daya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Manusia</a:t>
          </a:r>
          <a:r>
            <a:rPr lang="en-US" b="1" dirty="0" smtClean="0">
              <a:solidFill>
                <a:schemeClr val="tx1"/>
              </a:solidFill>
            </a:rPr>
            <a:t>;</a:t>
          </a:r>
        </a:p>
        <a:p>
          <a:pPr marL="88900" indent="-88900" algn="l"/>
          <a:r>
            <a:rPr lang="id-ID" b="1" dirty="0" smtClean="0">
              <a:solidFill>
                <a:schemeClr val="tx1"/>
              </a:solidFill>
            </a:rPr>
            <a:t>- </a:t>
          </a:r>
          <a:r>
            <a:rPr lang="en-US" b="1" dirty="0" err="1" smtClean="0">
              <a:solidFill>
                <a:schemeClr val="tx1"/>
              </a:solidFill>
            </a:rPr>
            <a:t>Melaksanakan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id-ID" b="1" dirty="0" smtClean="0">
              <a:solidFill>
                <a:schemeClr val="tx1"/>
              </a:solidFill>
            </a:rPr>
            <a:t>m</a:t>
          </a:r>
          <a:r>
            <a:rPr lang="en-US" b="1" dirty="0" err="1" smtClean="0">
              <a:solidFill>
                <a:schemeClr val="tx1"/>
              </a:solidFill>
            </a:rPr>
            <a:t>engembangan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budaya</a:t>
          </a:r>
          <a:r>
            <a:rPr lang="id-ID" b="1" dirty="0" smtClean="0">
              <a:solidFill>
                <a:schemeClr val="tx1"/>
              </a:solidFill>
            </a:rPr>
            <a:t>            PT</a:t>
          </a:r>
          <a:r>
            <a:rPr lang="en-US" b="1" dirty="0" smtClean="0">
              <a:solidFill>
                <a:schemeClr val="tx1"/>
              </a:solidFill>
            </a:rPr>
            <a:t> PDSI;</a:t>
          </a:r>
        </a:p>
        <a:p>
          <a:pPr marL="88900" indent="-88900" algn="l"/>
          <a:r>
            <a:rPr lang="id-ID" b="1" dirty="0" smtClean="0">
              <a:solidFill>
                <a:schemeClr val="tx1"/>
              </a:solidFill>
            </a:rPr>
            <a:t>- </a:t>
          </a:r>
          <a:r>
            <a:rPr lang="en-US" b="1" dirty="0" err="1" smtClean="0">
              <a:solidFill>
                <a:schemeClr val="tx1"/>
              </a:solidFill>
            </a:rPr>
            <a:t>Mencegah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praktik-praktik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Korupsi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Kolusi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Nepotisme</a:t>
          </a:r>
          <a:r>
            <a:rPr lang="id-ID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(KKN); </a:t>
          </a:r>
          <a:r>
            <a:rPr lang="en-US" b="1" dirty="0" err="1" smtClean="0">
              <a:solidFill>
                <a:schemeClr val="tx1"/>
              </a:solidFill>
            </a:rPr>
            <a:t>serta</a:t>
          </a:r>
          <a:endParaRPr lang="en-US" b="1" dirty="0" smtClean="0">
            <a:solidFill>
              <a:schemeClr val="tx1"/>
            </a:solidFill>
          </a:endParaRPr>
        </a:p>
        <a:p>
          <a:pPr marL="88900" indent="-88900" algn="l"/>
          <a:r>
            <a:rPr lang="id-ID" b="1" dirty="0" smtClean="0">
              <a:solidFill>
                <a:schemeClr val="tx1"/>
              </a:solidFill>
            </a:rPr>
            <a:t>- </a:t>
          </a:r>
          <a:r>
            <a:rPr lang="en-US" b="1" dirty="0" err="1" smtClean="0">
              <a:solidFill>
                <a:schemeClr val="tx1"/>
              </a:solidFill>
            </a:rPr>
            <a:t>Meningkatkan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fungsi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pengawasan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dalam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pengelolaan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id-ID" b="1" dirty="0" smtClean="0">
              <a:solidFill>
                <a:schemeClr val="tx1"/>
              </a:solidFill>
            </a:rPr>
            <a:t>PT </a:t>
          </a:r>
          <a:r>
            <a:rPr lang="en-US" b="1" dirty="0" smtClean="0">
              <a:solidFill>
                <a:schemeClr val="tx1"/>
              </a:solidFill>
            </a:rPr>
            <a:t>PDSI.</a:t>
          </a:r>
          <a:endParaRPr lang="en-US" b="1" dirty="0">
            <a:solidFill>
              <a:schemeClr val="tx1"/>
            </a:solidFill>
          </a:endParaRPr>
        </a:p>
      </dgm:t>
    </dgm:pt>
    <dgm:pt modelId="{B2C8D335-F39D-479D-B859-753216F16E9D}" type="sibTrans" cxnId="{565D3B5A-E501-481C-B360-0CEA1F7840BD}">
      <dgm:prSet/>
      <dgm:spPr/>
      <dgm:t>
        <a:bodyPr/>
        <a:lstStyle/>
        <a:p>
          <a:endParaRPr lang="en-US"/>
        </a:p>
      </dgm:t>
    </dgm:pt>
    <dgm:pt modelId="{C9C0B89D-183B-466F-B3EA-0A7F774D18BC}" type="parTrans" cxnId="{565D3B5A-E501-481C-B360-0CEA1F7840BD}">
      <dgm:prSet/>
      <dgm:spPr/>
      <dgm:t>
        <a:bodyPr/>
        <a:lstStyle/>
        <a:p>
          <a:endParaRPr lang="en-US"/>
        </a:p>
      </dgm:t>
    </dgm:pt>
    <dgm:pt modelId="{C1737BBC-F17B-4D08-AC4B-4CB700142EAB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88900" indent="-88900" algn="l"/>
          <a:r>
            <a:rPr lang="id-ID" b="1" dirty="0" smtClean="0">
              <a:solidFill>
                <a:schemeClr val="tx1"/>
              </a:solidFill>
            </a:rPr>
            <a:t>- </a:t>
          </a:r>
          <a:r>
            <a:rPr lang="en-US" b="1" dirty="0" err="1" smtClean="0">
              <a:solidFill>
                <a:schemeClr val="tx1"/>
              </a:solidFill>
            </a:rPr>
            <a:t>Mendukung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pengembangan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usaha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pengelolaan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Sumber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Daya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id-ID" b="1" dirty="0" smtClean="0">
              <a:solidFill>
                <a:schemeClr val="tx1"/>
              </a:solidFill>
            </a:rPr>
            <a:t>PT </a:t>
          </a:r>
          <a:r>
            <a:rPr lang="en-US" b="1" dirty="0" smtClean="0">
              <a:solidFill>
                <a:schemeClr val="tx1"/>
              </a:solidFill>
            </a:rPr>
            <a:t>PDSI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Pengelolaan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Risiko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secara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efektif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sehingga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berkontribusi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dalam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peningkatan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nilai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id-ID" b="1" dirty="0" smtClean="0">
              <a:solidFill>
                <a:schemeClr val="tx1"/>
              </a:solidFill>
            </a:rPr>
            <a:t>PT </a:t>
          </a:r>
          <a:r>
            <a:rPr lang="en-US" b="1" dirty="0" smtClean="0">
              <a:solidFill>
                <a:schemeClr val="tx1"/>
              </a:solidFill>
            </a:rPr>
            <a:t>PDSI;</a:t>
          </a:r>
        </a:p>
        <a:p>
          <a:pPr marL="88900" indent="-88900" algn="l"/>
          <a:r>
            <a:rPr lang="id-ID" b="1" dirty="0" smtClean="0">
              <a:solidFill>
                <a:schemeClr val="tx1"/>
              </a:solidFill>
            </a:rPr>
            <a:t>- </a:t>
          </a:r>
          <a:r>
            <a:rPr lang="en-US" b="1" dirty="0" err="1" smtClean="0">
              <a:solidFill>
                <a:schemeClr val="tx1"/>
              </a:solidFill>
            </a:rPr>
            <a:t>Mengarahkan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segenap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perangkat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id-ID" b="1" dirty="0" smtClean="0">
              <a:solidFill>
                <a:schemeClr val="tx1"/>
              </a:solidFill>
            </a:rPr>
            <a:t>PT </a:t>
          </a:r>
          <a:r>
            <a:rPr lang="en-US" b="1" dirty="0" smtClean="0">
              <a:solidFill>
                <a:schemeClr val="tx1"/>
              </a:solidFill>
            </a:rPr>
            <a:t>PDSI </a:t>
          </a:r>
          <a:r>
            <a:rPr lang="en-US" b="1" dirty="0" err="1" smtClean="0">
              <a:solidFill>
                <a:schemeClr val="tx1"/>
              </a:solidFill>
            </a:rPr>
            <a:t>kepada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pencapaian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visi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misi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id-ID" b="1" dirty="0" smtClean="0">
              <a:solidFill>
                <a:schemeClr val="tx1"/>
              </a:solidFill>
            </a:rPr>
            <a:t>          PT </a:t>
          </a:r>
          <a:r>
            <a:rPr lang="en-US" b="1" dirty="0" smtClean="0">
              <a:solidFill>
                <a:schemeClr val="tx1"/>
              </a:solidFill>
            </a:rPr>
            <a:t>PDSI;</a:t>
          </a:r>
          <a:endParaRPr lang="en-US" b="1" dirty="0">
            <a:solidFill>
              <a:schemeClr val="tx1"/>
            </a:solidFill>
          </a:endParaRPr>
        </a:p>
      </dgm:t>
    </dgm:pt>
    <dgm:pt modelId="{BA376302-FDF4-4E01-A36A-4B5FE6C20DD3}" type="sibTrans" cxnId="{8808BC29-44EF-44C4-BAE8-F7496AFCD0F0}">
      <dgm:prSet/>
      <dgm:spPr/>
      <dgm:t>
        <a:bodyPr/>
        <a:lstStyle/>
        <a:p>
          <a:endParaRPr lang="en-US"/>
        </a:p>
      </dgm:t>
    </dgm:pt>
    <dgm:pt modelId="{1FEF7746-E374-4C5D-B627-B9BF6585A576}" type="parTrans" cxnId="{8808BC29-44EF-44C4-BAE8-F7496AFCD0F0}">
      <dgm:prSet/>
      <dgm:spPr/>
      <dgm:t>
        <a:bodyPr/>
        <a:lstStyle/>
        <a:p>
          <a:endParaRPr lang="en-US"/>
        </a:p>
      </dgm:t>
    </dgm:pt>
    <dgm:pt modelId="{467E4976-BF73-4125-933D-65CF006C1F6A}" type="pres">
      <dgm:prSet presAssocID="{4D06AA8B-1207-4446-A534-01DB9679B1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E57BBE-8DA8-44D7-9F2A-7C4A15E3EB26}" type="pres">
      <dgm:prSet presAssocID="{1567CA3F-7392-4886-9A6C-8DA2725AC8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D7EFA-AA96-43E8-B1DB-9C343278020D}" type="pres">
      <dgm:prSet presAssocID="{8BEF1469-D073-4222-B921-366ECD046716}" presName="sibTrans" presStyleCnt="0"/>
      <dgm:spPr/>
    </dgm:pt>
    <dgm:pt modelId="{54A47D45-DFB5-4C52-B28F-741E5EE17502}" type="pres">
      <dgm:prSet presAssocID="{C1737BBC-F17B-4D08-AC4B-4CB700142E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A81A1-1619-4C21-996D-3C62C9189762}" type="pres">
      <dgm:prSet presAssocID="{BA376302-FDF4-4E01-A36A-4B5FE6C20DD3}" presName="sibTrans" presStyleCnt="0"/>
      <dgm:spPr/>
    </dgm:pt>
    <dgm:pt modelId="{197014C0-1C9E-4BD3-ADDD-69191235310C}" type="pres">
      <dgm:prSet presAssocID="{6076DA4F-BB44-42F1-95E3-4D955E91028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EBE71-B549-4AA9-B256-8F1B4DBF271E}" type="presOf" srcId="{6076DA4F-BB44-42F1-95E3-4D955E910289}" destId="{197014C0-1C9E-4BD3-ADDD-69191235310C}" srcOrd="0" destOrd="0" presId="urn:microsoft.com/office/officeart/2005/8/layout/hList6"/>
    <dgm:cxn modelId="{B330E3D9-EDC5-47D1-BD7F-2113703DF426}" type="presOf" srcId="{C1737BBC-F17B-4D08-AC4B-4CB700142EAB}" destId="{54A47D45-DFB5-4C52-B28F-741E5EE17502}" srcOrd="0" destOrd="0" presId="urn:microsoft.com/office/officeart/2005/8/layout/hList6"/>
    <dgm:cxn modelId="{12EBF733-A5AA-46D9-99C6-410BC6773BAB}" type="presOf" srcId="{4D06AA8B-1207-4446-A534-01DB9679B10D}" destId="{467E4976-BF73-4125-933D-65CF006C1F6A}" srcOrd="0" destOrd="0" presId="urn:microsoft.com/office/officeart/2005/8/layout/hList6"/>
    <dgm:cxn modelId="{565D3B5A-E501-481C-B360-0CEA1F7840BD}" srcId="{4D06AA8B-1207-4446-A534-01DB9679B10D}" destId="{6076DA4F-BB44-42F1-95E3-4D955E910289}" srcOrd="2" destOrd="0" parTransId="{C9C0B89D-183B-466F-B3EA-0A7F774D18BC}" sibTransId="{B2C8D335-F39D-479D-B859-753216F16E9D}"/>
    <dgm:cxn modelId="{5151F7B9-FD61-4AD1-8135-2B5BA7838724}" srcId="{4D06AA8B-1207-4446-A534-01DB9679B10D}" destId="{1567CA3F-7392-4886-9A6C-8DA2725AC856}" srcOrd="0" destOrd="0" parTransId="{6B2BD14A-5899-42CD-9737-84FBE6816E48}" sibTransId="{8BEF1469-D073-4222-B921-366ECD046716}"/>
    <dgm:cxn modelId="{8808BC29-44EF-44C4-BAE8-F7496AFCD0F0}" srcId="{4D06AA8B-1207-4446-A534-01DB9679B10D}" destId="{C1737BBC-F17B-4D08-AC4B-4CB700142EAB}" srcOrd="1" destOrd="0" parTransId="{1FEF7746-E374-4C5D-B627-B9BF6585A576}" sibTransId="{BA376302-FDF4-4E01-A36A-4B5FE6C20DD3}"/>
    <dgm:cxn modelId="{DFC84733-3B56-4036-B39F-590F096B1DC4}" type="presOf" srcId="{1567CA3F-7392-4886-9A6C-8DA2725AC856}" destId="{54E57BBE-8DA8-44D7-9F2A-7C4A15E3EB26}" srcOrd="0" destOrd="0" presId="urn:microsoft.com/office/officeart/2005/8/layout/hList6"/>
    <dgm:cxn modelId="{C6FA1623-1ACC-4EBD-9971-574AFF2C7730}" type="presParOf" srcId="{467E4976-BF73-4125-933D-65CF006C1F6A}" destId="{54E57BBE-8DA8-44D7-9F2A-7C4A15E3EB26}" srcOrd="0" destOrd="0" presId="urn:microsoft.com/office/officeart/2005/8/layout/hList6"/>
    <dgm:cxn modelId="{50FDB706-AC05-45FE-A73C-FB8DB05E4910}" type="presParOf" srcId="{467E4976-BF73-4125-933D-65CF006C1F6A}" destId="{7B0D7EFA-AA96-43E8-B1DB-9C343278020D}" srcOrd="1" destOrd="0" presId="urn:microsoft.com/office/officeart/2005/8/layout/hList6"/>
    <dgm:cxn modelId="{A8875311-5461-4396-B4F6-179415A7AB51}" type="presParOf" srcId="{467E4976-BF73-4125-933D-65CF006C1F6A}" destId="{54A47D45-DFB5-4C52-B28F-741E5EE17502}" srcOrd="2" destOrd="0" presId="urn:microsoft.com/office/officeart/2005/8/layout/hList6"/>
    <dgm:cxn modelId="{0018EB69-5B46-42C4-9C97-4C0B35153416}" type="presParOf" srcId="{467E4976-BF73-4125-933D-65CF006C1F6A}" destId="{627A81A1-1619-4C21-996D-3C62C9189762}" srcOrd="3" destOrd="0" presId="urn:microsoft.com/office/officeart/2005/8/layout/hList6"/>
    <dgm:cxn modelId="{CC055A17-E9F4-470C-8B90-F17EDAC7C4A3}" type="presParOf" srcId="{467E4976-BF73-4125-933D-65CF006C1F6A}" destId="{197014C0-1C9E-4BD3-ADDD-69191235310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4E0870-5B50-4D12-83C3-85723F57338C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A4358418-D41E-40F5-BD79-F66B902DCD35}">
      <dgm:prSet phldrT="[Text]" custT="1"/>
      <dgm:spPr/>
      <dgm:t>
        <a:bodyPr/>
        <a:lstStyle/>
        <a:p>
          <a:pPr algn="l"/>
          <a:r>
            <a:rPr lang="en-US" sz="1400" b="1" dirty="0" smtClean="0">
              <a:solidFill>
                <a:schemeClr val="tx1"/>
              </a:solidFill>
            </a:rPr>
            <a:t>2013 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IMPLEMENTASI GCG</a:t>
          </a:r>
        </a:p>
        <a:p>
          <a:pPr algn="l"/>
          <a:r>
            <a:rPr lang="en-US" sz="900" dirty="0" err="1" smtClean="0">
              <a:solidFill>
                <a:schemeClr val="tx1"/>
              </a:solidFill>
            </a:rPr>
            <a:t>Semua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rekomendasi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hasil</a:t>
          </a:r>
          <a:r>
            <a:rPr lang="en-US" sz="900" dirty="0" smtClean="0">
              <a:solidFill>
                <a:schemeClr val="tx1"/>
              </a:solidFill>
            </a:rPr>
            <a:t> Diagnostic Assessment </a:t>
          </a:r>
          <a:r>
            <a:rPr lang="en-US" sz="900" dirty="0" err="1" smtClean="0">
              <a:solidFill>
                <a:schemeClr val="tx1"/>
              </a:solidFill>
            </a:rPr>
            <a:t>dapat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dipenuhi</a:t>
          </a:r>
          <a:r>
            <a:rPr lang="en-US" sz="900" dirty="0" smtClean="0">
              <a:solidFill>
                <a:schemeClr val="tx1"/>
              </a:solidFill>
            </a:rPr>
            <a:t>.</a:t>
          </a:r>
        </a:p>
        <a:p>
          <a:pPr algn="l"/>
          <a:r>
            <a:rPr lang="en-US" sz="900" dirty="0" smtClean="0">
              <a:solidFill>
                <a:schemeClr val="tx1"/>
              </a:solidFill>
            </a:rPr>
            <a:t>GCG </a:t>
          </a:r>
          <a:r>
            <a:rPr lang="en-US" sz="900" dirty="0" err="1" smtClean="0">
              <a:solidFill>
                <a:schemeClr val="tx1"/>
              </a:solidFill>
            </a:rPr>
            <a:t>tersosialisasi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secara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merata</a:t>
          </a:r>
          <a:r>
            <a:rPr lang="en-US" sz="900" dirty="0" smtClean="0">
              <a:solidFill>
                <a:schemeClr val="tx1"/>
              </a:solidFill>
            </a:rPr>
            <a:t>.</a:t>
          </a:r>
        </a:p>
        <a:p>
          <a:pPr algn="l"/>
          <a:r>
            <a:rPr lang="en-US" sz="900" dirty="0" err="1" smtClean="0">
              <a:solidFill>
                <a:schemeClr val="tx1"/>
              </a:solidFill>
            </a:rPr>
            <a:t>Tercapai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kepatuhan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pada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semua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aspek</a:t>
          </a:r>
          <a:r>
            <a:rPr lang="en-US" sz="900" dirty="0" smtClean="0">
              <a:solidFill>
                <a:schemeClr val="tx1"/>
              </a:solidFill>
            </a:rPr>
            <a:t> GCG.</a:t>
          </a:r>
        </a:p>
        <a:p>
          <a:pPr algn="l"/>
          <a:r>
            <a:rPr lang="en-US" sz="900" dirty="0" err="1" smtClean="0">
              <a:solidFill>
                <a:schemeClr val="tx1"/>
              </a:solidFill>
            </a:rPr>
            <a:t>Meningkatnya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kesadaran</a:t>
          </a:r>
          <a:r>
            <a:rPr lang="en-US" sz="900" dirty="0" smtClean="0">
              <a:solidFill>
                <a:schemeClr val="tx1"/>
              </a:solidFill>
            </a:rPr>
            <a:t> GCG(GCG Awareness).</a:t>
          </a:r>
        </a:p>
        <a:p>
          <a:pPr algn="l"/>
          <a:r>
            <a:rPr lang="en-US" sz="900" dirty="0" err="1" smtClean="0">
              <a:solidFill>
                <a:schemeClr val="tx1"/>
              </a:solidFill>
            </a:rPr>
            <a:t>Pelaksanaan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penilaian</a:t>
          </a:r>
          <a:r>
            <a:rPr lang="en-US" sz="900" dirty="0" smtClean="0">
              <a:solidFill>
                <a:schemeClr val="tx1"/>
              </a:solidFill>
            </a:rPr>
            <a:t> GCG </a:t>
          </a:r>
          <a:r>
            <a:rPr lang="en-US" sz="900" dirty="0" err="1" smtClean="0">
              <a:solidFill>
                <a:schemeClr val="tx1"/>
              </a:solidFill>
            </a:rPr>
            <a:t>oleh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Asesor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dalam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penerapan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hasil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Diagnostik</a:t>
          </a:r>
          <a:r>
            <a:rPr lang="en-US" sz="900" dirty="0" smtClean="0">
              <a:solidFill>
                <a:schemeClr val="tx1"/>
              </a:solidFill>
            </a:rPr>
            <a:t> Assessment.</a:t>
          </a:r>
          <a:endParaRPr lang="en-US" sz="900" dirty="0">
            <a:solidFill>
              <a:schemeClr val="tx1"/>
            </a:solidFill>
          </a:endParaRPr>
        </a:p>
      </dgm:t>
    </dgm:pt>
    <dgm:pt modelId="{4FAA4EAA-420B-4768-B279-7FE4105A4EE3}" type="parTrans" cxnId="{479D0D44-DD69-440A-A052-7122ED8270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C3DD95-F9C1-4578-B6E0-4EAE545542F4}" type="sibTrans" cxnId="{479D0D44-DD69-440A-A052-7122ED8270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BEA0C1-92CB-497B-96DE-E803562C2C92}">
      <dgm:prSet phldrT="[Text]" custT="1"/>
      <dgm:spPr/>
      <dgm:t>
        <a:bodyPr/>
        <a:lstStyle/>
        <a:p>
          <a:pPr algn="l"/>
          <a:r>
            <a:rPr lang="en-US" sz="1400" b="1" dirty="0" smtClean="0">
              <a:solidFill>
                <a:schemeClr val="tx1"/>
              </a:solidFill>
            </a:rPr>
            <a:t>2014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PENGEMBANGAN GCG</a:t>
          </a:r>
        </a:p>
        <a:p>
          <a:pPr algn="l"/>
          <a:r>
            <a:rPr lang="en-US" sz="900" dirty="0" err="1" smtClean="0">
              <a:solidFill>
                <a:schemeClr val="tx1"/>
              </a:solidFill>
            </a:rPr>
            <a:t>Perbaikan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dan</a:t>
          </a:r>
          <a:r>
            <a:rPr lang="en-US" sz="900" dirty="0" smtClean="0">
              <a:solidFill>
                <a:schemeClr val="tx1"/>
              </a:solidFill>
            </a:rPr>
            <a:t> update </a:t>
          </a:r>
          <a:r>
            <a:rPr lang="en-US" sz="900" dirty="0" err="1" smtClean="0">
              <a:solidFill>
                <a:schemeClr val="tx1"/>
              </a:solidFill>
            </a:rPr>
            <a:t>pedoman</a:t>
          </a:r>
          <a:r>
            <a:rPr lang="en-US" sz="900" dirty="0" smtClean="0">
              <a:solidFill>
                <a:schemeClr val="tx1"/>
              </a:solidFill>
            </a:rPr>
            <a:t> yang </a:t>
          </a:r>
          <a:r>
            <a:rPr lang="en-US" sz="900" dirty="0" err="1" smtClean="0">
              <a:solidFill>
                <a:schemeClr val="tx1"/>
              </a:solidFill>
            </a:rPr>
            <a:t>sudah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ada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terkait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praktik</a:t>
          </a:r>
          <a:r>
            <a:rPr lang="en-US" sz="900" dirty="0" smtClean="0">
              <a:solidFill>
                <a:schemeClr val="tx1"/>
              </a:solidFill>
            </a:rPr>
            <a:t> GCG.</a:t>
          </a:r>
        </a:p>
        <a:p>
          <a:pPr algn="l"/>
          <a:r>
            <a:rPr lang="en-US" sz="900" dirty="0" err="1" smtClean="0">
              <a:solidFill>
                <a:schemeClr val="tx1"/>
              </a:solidFill>
            </a:rPr>
            <a:t>Membuat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pedoman</a:t>
          </a:r>
          <a:r>
            <a:rPr lang="en-US" sz="900" dirty="0" smtClean="0">
              <a:solidFill>
                <a:schemeClr val="tx1"/>
              </a:solidFill>
            </a:rPr>
            <a:t> yang </a:t>
          </a:r>
          <a:r>
            <a:rPr lang="en-US" sz="900" dirty="0" err="1" smtClean="0">
              <a:solidFill>
                <a:schemeClr val="tx1"/>
              </a:solidFill>
            </a:rPr>
            <a:t>belum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ada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terkait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praktik</a:t>
          </a:r>
          <a:r>
            <a:rPr lang="en-US" sz="900" dirty="0" smtClean="0">
              <a:solidFill>
                <a:schemeClr val="tx1"/>
              </a:solidFill>
            </a:rPr>
            <a:t> GCG.</a:t>
          </a:r>
        </a:p>
        <a:p>
          <a:pPr algn="l"/>
          <a:r>
            <a:rPr lang="en-US" sz="900" dirty="0" err="1" smtClean="0">
              <a:solidFill>
                <a:schemeClr val="tx1"/>
              </a:solidFill>
            </a:rPr>
            <a:t>Lebih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beretika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dalam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perilaku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bisnis</a:t>
          </a:r>
          <a:endParaRPr lang="en-US" sz="900" dirty="0" smtClean="0">
            <a:solidFill>
              <a:schemeClr val="tx1"/>
            </a:solidFill>
          </a:endParaRPr>
        </a:p>
        <a:p>
          <a:pPr algn="l"/>
          <a:r>
            <a:rPr lang="en-US" sz="900" dirty="0" err="1" smtClean="0">
              <a:solidFill>
                <a:schemeClr val="tx1"/>
              </a:solidFill>
            </a:rPr>
            <a:t>Terbentuk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struktur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dalam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pengendalian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manajemen</a:t>
          </a:r>
          <a:r>
            <a:rPr lang="en-US" sz="900" dirty="0" smtClean="0">
              <a:solidFill>
                <a:schemeClr val="tx1"/>
              </a:solidFill>
            </a:rPr>
            <a:t>.</a:t>
          </a:r>
        </a:p>
        <a:p>
          <a:pPr algn="l"/>
          <a:r>
            <a:rPr lang="en-US" sz="900" dirty="0" smtClean="0">
              <a:solidFill>
                <a:schemeClr val="tx1"/>
              </a:solidFill>
            </a:rPr>
            <a:t>GCG </a:t>
          </a:r>
          <a:r>
            <a:rPr lang="en-US" sz="900" dirty="0" err="1" smtClean="0">
              <a:solidFill>
                <a:schemeClr val="tx1"/>
              </a:solidFill>
            </a:rPr>
            <a:t>tersosialisasi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secara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merata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ke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seluruh</a:t>
          </a:r>
          <a:r>
            <a:rPr lang="en-US" sz="900" dirty="0" smtClean="0">
              <a:solidFill>
                <a:schemeClr val="tx1"/>
              </a:solidFill>
            </a:rPr>
            <a:t> Stakeholder di P</a:t>
          </a:r>
          <a:r>
            <a:rPr lang="id-ID" sz="900" dirty="0" smtClean="0">
              <a:solidFill>
                <a:schemeClr val="tx1"/>
              </a:solidFill>
            </a:rPr>
            <a:t>T P</a:t>
          </a:r>
          <a:r>
            <a:rPr lang="en-US" sz="900" dirty="0" smtClean="0">
              <a:solidFill>
                <a:schemeClr val="tx1"/>
              </a:solidFill>
            </a:rPr>
            <a:t>DSI Jakarta </a:t>
          </a:r>
          <a:r>
            <a:rPr lang="en-US" sz="900" dirty="0" err="1" smtClean="0">
              <a:solidFill>
                <a:schemeClr val="tx1"/>
              </a:solidFill>
            </a:rPr>
            <a:t>dan</a:t>
          </a:r>
          <a:r>
            <a:rPr lang="en-US" sz="900" dirty="0" smtClean="0">
              <a:solidFill>
                <a:schemeClr val="tx1"/>
              </a:solidFill>
            </a:rPr>
            <a:t> area.</a:t>
          </a:r>
          <a:endParaRPr lang="en-US" sz="900" dirty="0">
            <a:solidFill>
              <a:schemeClr val="tx1"/>
            </a:solidFill>
          </a:endParaRPr>
        </a:p>
      </dgm:t>
    </dgm:pt>
    <dgm:pt modelId="{7D95726E-CE09-4833-9D64-4467C00AACD9}" type="parTrans" cxnId="{A383CFD2-B641-4D8E-BC74-F8975F95E1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F20C83-F16F-4C31-8626-DC0FE5D21B8F}" type="sibTrans" cxnId="{A383CFD2-B641-4D8E-BC74-F8975F95E1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E776E7-CF8C-43C0-AFEC-334180F7CB05}">
      <dgm:prSet phldrT="[Text]" custT="1"/>
      <dgm:spPr/>
      <dgm:t>
        <a:bodyPr anchor="t"/>
        <a:lstStyle/>
        <a:p>
          <a:pPr algn="l"/>
          <a:r>
            <a:rPr lang="en-US" sz="1400" b="1" dirty="0" smtClean="0">
              <a:solidFill>
                <a:schemeClr val="tx1"/>
              </a:solidFill>
            </a:rPr>
            <a:t>2015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IMPROVEMENT PENERAPAN GCG</a:t>
          </a:r>
        </a:p>
        <a:p>
          <a:pPr algn="l"/>
          <a:r>
            <a:rPr lang="en-US" sz="1100" dirty="0" err="1" smtClean="0">
              <a:solidFill>
                <a:schemeClr val="tx1"/>
              </a:solidFill>
            </a:rPr>
            <a:t>Dapat</a:t>
          </a:r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en-US" sz="1100" dirty="0" err="1" smtClean="0">
              <a:solidFill>
                <a:schemeClr val="tx1"/>
              </a:solidFill>
            </a:rPr>
            <a:t>mengetahui</a:t>
          </a:r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en-US" sz="1100" dirty="0" err="1" smtClean="0">
              <a:solidFill>
                <a:schemeClr val="tx1"/>
              </a:solidFill>
            </a:rPr>
            <a:t>perkembangan</a:t>
          </a:r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en-US" sz="1100" dirty="0" err="1" smtClean="0">
              <a:solidFill>
                <a:schemeClr val="tx1"/>
              </a:solidFill>
            </a:rPr>
            <a:t>tingkat</a:t>
          </a:r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en-US" sz="1100" dirty="0" err="1" smtClean="0">
              <a:solidFill>
                <a:schemeClr val="tx1"/>
              </a:solidFill>
            </a:rPr>
            <a:t>implementasi</a:t>
          </a:r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en-US" sz="1100" dirty="0" err="1" smtClean="0">
              <a:solidFill>
                <a:schemeClr val="tx1"/>
              </a:solidFill>
            </a:rPr>
            <a:t>dan</a:t>
          </a:r>
          <a:r>
            <a:rPr lang="en-US" sz="1100" dirty="0" smtClean="0">
              <a:solidFill>
                <a:schemeClr val="tx1"/>
              </a:solidFill>
            </a:rPr>
            <a:t> best practice GCG di </a:t>
          </a:r>
          <a:r>
            <a:rPr lang="id-ID" sz="1100" dirty="0" smtClean="0">
              <a:solidFill>
                <a:schemeClr val="tx1"/>
              </a:solidFill>
            </a:rPr>
            <a:t>PT </a:t>
          </a:r>
          <a:r>
            <a:rPr lang="en-US" sz="1100" dirty="0" smtClean="0">
              <a:solidFill>
                <a:schemeClr val="tx1"/>
              </a:solidFill>
            </a:rPr>
            <a:t>PDSI</a:t>
          </a:r>
        </a:p>
        <a:p>
          <a:pPr algn="l"/>
          <a:r>
            <a:rPr lang="en-US" sz="1100" dirty="0" err="1" smtClean="0">
              <a:solidFill>
                <a:schemeClr val="tx1"/>
              </a:solidFill>
            </a:rPr>
            <a:t>Melakukan</a:t>
          </a:r>
          <a:r>
            <a:rPr lang="en-US" sz="1100" dirty="0" smtClean="0">
              <a:solidFill>
                <a:schemeClr val="tx1"/>
              </a:solidFill>
            </a:rPr>
            <a:t> improvement </a:t>
          </a:r>
          <a:r>
            <a:rPr lang="en-US" sz="1100" dirty="0" err="1" smtClean="0">
              <a:solidFill>
                <a:schemeClr val="tx1"/>
              </a:solidFill>
            </a:rPr>
            <a:t>tata</a:t>
          </a:r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en-US" sz="1100" dirty="0" err="1" smtClean="0">
              <a:solidFill>
                <a:schemeClr val="tx1"/>
              </a:solidFill>
            </a:rPr>
            <a:t>kelola</a:t>
          </a:r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en-US" sz="1100" dirty="0" err="1" smtClean="0">
              <a:solidFill>
                <a:schemeClr val="tx1"/>
              </a:solidFill>
            </a:rPr>
            <a:t>bisnis</a:t>
          </a:r>
          <a:r>
            <a:rPr lang="en-US" sz="1100" dirty="0" smtClean="0">
              <a:solidFill>
                <a:schemeClr val="tx1"/>
              </a:solidFill>
            </a:rPr>
            <a:t> yang </a:t>
          </a:r>
          <a:r>
            <a:rPr lang="en-US" sz="1100" dirty="0" err="1" smtClean="0">
              <a:solidFill>
                <a:schemeClr val="tx1"/>
              </a:solidFill>
            </a:rPr>
            <a:t>beretika</a:t>
          </a:r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en-US" sz="1100" dirty="0" err="1" smtClean="0">
              <a:solidFill>
                <a:schemeClr val="tx1"/>
              </a:solidFill>
            </a:rPr>
            <a:t>sesuai</a:t>
          </a:r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en-US" sz="1100" dirty="0" err="1" smtClean="0">
              <a:solidFill>
                <a:schemeClr val="tx1"/>
              </a:solidFill>
            </a:rPr>
            <a:t>prinsip</a:t>
          </a:r>
          <a:r>
            <a:rPr lang="en-US" sz="1100" dirty="0" smtClean="0">
              <a:solidFill>
                <a:schemeClr val="tx1"/>
              </a:solidFill>
            </a:rPr>
            <a:t> GCG.</a:t>
          </a:r>
          <a:endParaRPr lang="en-US" sz="1100" dirty="0">
            <a:solidFill>
              <a:schemeClr val="tx1"/>
            </a:solidFill>
          </a:endParaRPr>
        </a:p>
      </dgm:t>
    </dgm:pt>
    <dgm:pt modelId="{C7E7272B-A26B-40B0-BD8C-AADF487725C4}" type="parTrans" cxnId="{2C9D9DE8-8B18-40D6-9AAA-BF64F7CA7F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1B1C70-5EEE-4826-8170-674F6543DEDC}" type="sibTrans" cxnId="{2C9D9DE8-8B18-40D6-9AAA-BF64F7CA7F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8A5657-974F-4CFF-847A-C8B98F888803}">
      <dgm:prSet phldrT="[Text]" custT="1"/>
      <dgm:spPr/>
      <dgm:t>
        <a:bodyPr/>
        <a:lstStyle/>
        <a:p>
          <a:pPr algn="l"/>
          <a:r>
            <a:rPr lang="en-US" sz="1400" b="1" dirty="0" smtClean="0">
              <a:solidFill>
                <a:schemeClr val="tx1"/>
              </a:solidFill>
            </a:rPr>
            <a:t>2016</a:t>
          </a:r>
        </a:p>
        <a:p>
          <a:pPr algn="l"/>
          <a:r>
            <a:rPr lang="en-US" sz="1400" b="1" dirty="0" smtClean="0">
              <a:solidFill>
                <a:schemeClr val="tx1"/>
              </a:solidFill>
            </a:rPr>
            <a:t>EVALUASI IMPLEMEN-TASI GCG</a:t>
          </a:r>
        </a:p>
        <a:p>
          <a:pPr algn="l"/>
          <a:r>
            <a:rPr lang="en-US" sz="900" dirty="0" err="1" smtClean="0">
              <a:solidFill>
                <a:schemeClr val="tx1"/>
              </a:solidFill>
            </a:rPr>
            <a:t>Perbaikan</a:t>
          </a:r>
          <a:r>
            <a:rPr lang="en-US" sz="900" dirty="0" smtClean="0">
              <a:solidFill>
                <a:schemeClr val="tx1"/>
              </a:solidFill>
            </a:rPr>
            <a:t> system </a:t>
          </a:r>
          <a:r>
            <a:rPr lang="en-US" sz="900" dirty="0" err="1" smtClean="0">
              <a:solidFill>
                <a:schemeClr val="tx1"/>
              </a:solidFill>
            </a:rPr>
            <a:t>implementasi</a:t>
          </a:r>
          <a:r>
            <a:rPr lang="en-US" sz="900" dirty="0" smtClean="0">
              <a:solidFill>
                <a:schemeClr val="tx1"/>
              </a:solidFill>
            </a:rPr>
            <a:t> GCG </a:t>
          </a:r>
        </a:p>
        <a:p>
          <a:pPr algn="l"/>
          <a:r>
            <a:rPr lang="en-US" sz="900" dirty="0" err="1" smtClean="0">
              <a:solidFill>
                <a:schemeClr val="tx1"/>
              </a:solidFill>
            </a:rPr>
            <a:t>Optimalisasi</a:t>
          </a:r>
          <a:r>
            <a:rPr lang="en-US" sz="900" dirty="0" smtClean="0">
              <a:solidFill>
                <a:schemeClr val="tx1"/>
              </a:solidFill>
            </a:rPr>
            <a:t> improvement </a:t>
          </a:r>
          <a:r>
            <a:rPr lang="en-US" sz="900" dirty="0" err="1" smtClean="0">
              <a:solidFill>
                <a:schemeClr val="tx1"/>
              </a:solidFill>
            </a:rPr>
            <a:t>implementasi</a:t>
          </a:r>
          <a:r>
            <a:rPr lang="en-US" sz="900" dirty="0" smtClean="0">
              <a:solidFill>
                <a:schemeClr val="tx1"/>
              </a:solidFill>
            </a:rPr>
            <a:t> GCG</a:t>
          </a:r>
        </a:p>
        <a:p>
          <a:pPr algn="l"/>
          <a:r>
            <a:rPr lang="en-US" sz="900" dirty="0" err="1" smtClean="0">
              <a:solidFill>
                <a:schemeClr val="tx1"/>
              </a:solidFill>
            </a:rPr>
            <a:t>Terciptanya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pekerja</a:t>
          </a:r>
          <a:r>
            <a:rPr lang="en-US" sz="900" dirty="0" smtClean="0">
              <a:solidFill>
                <a:schemeClr val="tx1"/>
              </a:solidFill>
            </a:rPr>
            <a:t> yang </a:t>
          </a:r>
          <a:r>
            <a:rPr lang="en-US" sz="900" dirty="0" err="1" smtClean="0">
              <a:solidFill>
                <a:schemeClr val="tx1"/>
              </a:solidFill>
            </a:rPr>
            <a:t>paham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perilaku</a:t>
          </a:r>
          <a:r>
            <a:rPr lang="en-US" sz="900" dirty="0" smtClean="0">
              <a:solidFill>
                <a:schemeClr val="tx1"/>
              </a:solidFill>
            </a:rPr>
            <a:t> GCG</a:t>
          </a:r>
        </a:p>
        <a:p>
          <a:pPr algn="l"/>
          <a:r>
            <a:rPr lang="en-US" sz="900" dirty="0" err="1" smtClean="0">
              <a:solidFill>
                <a:schemeClr val="tx1"/>
              </a:solidFill>
            </a:rPr>
            <a:t>Pemutakhiran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peraturan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dan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pedoman</a:t>
          </a:r>
          <a:r>
            <a:rPr lang="en-US" sz="900" dirty="0" smtClean="0">
              <a:solidFill>
                <a:schemeClr val="tx1"/>
              </a:solidFill>
            </a:rPr>
            <a:t> </a:t>
          </a:r>
          <a:r>
            <a:rPr lang="en-US" sz="900" dirty="0" err="1" smtClean="0">
              <a:solidFill>
                <a:schemeClr val="tx1"/>
              </a:solidFill>
            </a:rPr>
            <a:t>terkait</a:t>
          </a:r>
          <a:r>
            <a:rPr lang="en-US" sz="900" dirty="0" smtClean="0">
              <a:solidFill>
                <a:schemeClr val="tx1"/>
              </a:solidFill>
            </a:rPr>
            <a:t> GCG</a:t>
          </a:r>
        </a:p>
        <a:p>
          <a:pPr algn="l"/>
          <a:r>
            <a:rPr lang="id-ID" sz="900" dirty="0" smtClean="0">
              <a:solidFill>
                <a:schemeClr val="tx1"/>
              </a:solidFill>
            </a:rPr>
            <a:t>Perluasan sasaran wajib lapor LHKPN sampai ke asistant manager </a:t>
          </a:r>
          <a:endParaRPr lang="en-US" sz="900" dirty="0">
            <a:solidFill>
              <a:schemeClr val="tx1"/>
            </a:solidFill>
          </a:endParaRPr>
        </a:p>
      </dgm:t>
    </dgm:pt>
    <dgm:pt modelId="{6AD0034B-B862-48E1-BE86-A49D4848B6A6}" type="parTrans" cxnId="{EE54C67B-9E33-4EEB-9A17-C1D1BE590D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73E6C5-3867-44B7-B71A-DB8251F7D5BE}" type="sibTrans" cxnId="{EE54C67B-9E33-4EEB-9A17-C1D1BE590D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53BA6C-D326-4BD4-887B-4CC98D9AE16D}">
      <dgm:prSet phldrT="[Text]" custT="1"/>
      <dgm:spPr/>
      <dgm:t>
        <a:bodyPr/>
        <a:lstStyle/>
        <a:p>
          <a:pPr algn="l"/>
          <a:r>
            <a:rPr lang="en-US" sz="1400" b="1" dirty="0" smtClean="0">
              <a:solidFill>
                <a:schemeClr val="tx1"/>
              </a:solidFill>
            </a:rPr>
            <a:t>2017</a:t>
          </a:r>
        </a:p>
        <a:p>
          <a:pPr algn="l"/>
          <a:r>
            <a:rPr lang="id-ID" sz="1400" b="1" dirty="0" smtClean="0">
              <a:solidFill>
                <a:schemeClr val="tx1"/>
              </a:solidFill>
            </a:rPr>
            <a:t>Penguatan Mekanisme Penerapan GCG</a:t>
          </a:r>
          <a:endParaRPr lang="en-US" sz="1400" b="1" dirty="0" smtClean="0">
            <a:solidFill>
              <a:schemeClr val="tx1"/>
            </a:solidFill>
          </a:endParaRPr>
        </a:p>
        <a:p>
          <a:pPr algn="l"/>
          <a:r>
            <a:rPr lang="id-ID" sz="900" dirty="0" smtClean="0">
              <a:solidFill>
                <a:schemeClr val="tx1"/>
              </a:solidFill>
            </a:rPr>
            <a:t>Peningkatan kompetensi SDM khususnya Champion Team GCG terkait GCG.</a:t>
          </a:r>
          <a:endParaRPr lang="en-US" sz="900" dirty="0" smtClean="0">
            <a:solidFill>
              <a:schemeClr val="tx1"/>
            </a:solidFill>
          </a:endParaRPr>
        </a:p>
        <a:p>
          <a:pPr algn="l"/>
          <a:r>
            <a:rPr lang="id-ID" sz="900" dirty="0" smtClean="0">
              <a:solidFill>
                <a:schemeClr val="tx1"/>
              </a:solidFill>
            </a:rPr>
            <a:t>Persiapan GCG Award</a:t>
          </a:r>
          <a:endParaRPr lang="en-US" sz="900" dirty="0" smtClean="0">
            <a:solidFill>
              <a:schemeClr val="tx1"/>
            </a:solidFill>
          </a:endParaRPr>
        </a:p>
        <a:p>
          <a:pPr algn="l"/>
          <a:r>
            <a:rPr lang="id-ID" sz="900" dirty="0" smtClean="0">
              <a:solidFill>
                <a:schemeClr val="tx1"/>
              </a:solidFill>
            </a:rPr>
            <a:t>Peningkatan dan Perbaikan konten GCG.</a:t>
          </a:r>
          <a:endParaRPr lang="en-US" sz="900" dirty="0" smtClean="0">
            <a:solidFill>
              <a:schemeClr val="tx1"/>
            </a:solidFill>
          </a:endParaRPr>
        </a:p>
        <a:p>
          <a:pPr algn="l"/>
          <a:r>
            <a:rPr lang="id-ID" sz="900" dirty="0" smtClean="0">
              <a:solidFill>
                <a:schemeClr val="tx1"/>
              </a:solidFill>
            </a:rPr>
            <a:t>Perbaikan mekanisme Gratifikasi.</a:t>
          </a:r>
          <a:endParaRPr lang="en-US" sz="900" dirty="0" smtClean="0">
            <a:solidFill>
              <a:schemeClr val="tx1"/>
            </a:solidFill>
          </a:endParaRPr>
        </a:p>
        <a:p>
          <a:pPr algn="l"/>
          <a:r>
            <a:rPr lang="id-ID" sz="900" dirty="0" smtClean="0">
              <a:solidFill>
                <a:schemeClr val="tx1"/>
              </a:solidFill>
            </a:rPr>
            <a:t>Sustainability reporting terkait pelaksanaan GCG</a:t>
          </a:r>
          <a:endParaRPr lang="en-US" sz="900" dirty="0">
            <a:solidFill>
              <a:schemeClr val="tx1"/>
            </a:solidFill>
          </a:endParaRPr>
        </a:p>
      </dgm:t>
    </dgm:pt>
    <dgm:pt modelId="{2139C4FD-BEB6-4259-B71A-4D7E12EA45D4}" type="parTrans" cxnId="{BE21ED68-AD9B-4803-A606-6984522A1E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D94122-56AE-4782-A938-5FDAE1F5B74F}" type="sibTrans" cxnId="{BE21ED68-AD9B-4803-A606-6984522A1E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8C4325-5BBC-490D-BE78-6B4765A32007}">
      <dgm:prSet phldrT="[Text]" custT="1"/>
      <dgm:spPr/>
      <dgm:t>
        <a:bodyPr/>
        <a:lstStyle/>
        <a:p>
          <a:pPr algn="l"/>
          <a:r>
            <a:rPr lang="en-US" sz="1400" b="1" dirty="0" smtClean="0">
              <a:solidFill>
                <a:schemeClr val="tx1"/>
              </a:solidFill>
            </a:rPr>
            <a:t>2018</a:t>
          </a:r>
        </a:p>
        <a:p>
          <a:pPr algn="l"/>
          <a:r>
            <a:rPr lang="id-ID" sz="1400" b="1" dirty="0" smtClean="0">
              <a:solidFill>
                <a:schemeClr val="tx1"/>
              </a:solidFill>
            </a:rPr>
            <a:t>Budaya GCG</a:t>
          </a:r>
          <a:endParaRPr lang="en-US" sz="1400" b="1" dirty="0" smtClean="0">
            <a:solidFill>
              <a:schemeClr val="tx1"/>
            </a:solidFill>
          </a:endParaRPr>
        </a:p>
        <a:p>
          <a:pPr algn="l"/>
          <a:r>
            <a:rPr lang="id-ID" sz="900" dirty="0" smtClean="0">
              <a:solidFill>
                <a:schemeClr val="tx1"/>
              </a:solidFill>
            </a:rPr>
            <a:t>Menjadikan GCG sebagai budaya perusahaan</a:t>
          </a:r>
          <a:endParaRPr lang="en-US" sz="900" dirty="0" smtClean="0">
            <a:solidFill>
              <a:schemeClr val="tx1"/>
            </a:solidFill>
          </a:endParaRPr>
        </a:p>
        <a:p>
          <a:pPr algn="l"/>
          <a:r>
            <a:rPr lang="id-ID" sz="900" dirty="0" smtClean="0">
              <a:solidFill>
                <a:schemeClr val="tx1"/>
              </a:solidFill>
            </a:rPr>
            <a:t>GCG Award</a:t>
          </a:r>
          <a:endParaRPr lang="en-US" sz="900" dirty="0" smtClean="0">
            <a:solidFill>
              <a:schemeClr val="tx1"/>
            </a:solidFill>
          </a:endParaRPr>
        </a:p>
        <a:p>
          <a:pPr algn="l"/>
          <a:r>
            <a:rPr lang="id-ID" sz="900" dirty="0" smtClean="0">
              <a:solidFill>
                <a:schemeClr val="tx1"/>
              </a:solidFill>
            </a:rPr>
            <a:t>Pengembangan Champion Team GCG</a:t>
          </a:r>
          <a:endParaRPr lang="en-US" sz="900" dirty="0" smtClean="0">
            <a:solidFill>
              <a:schemeClr val="tx1"/>
            </a:solidFill>
          </a:endParaRPr>
        </a:p>
        <a:p>
          <a:pPr algn="l"/>
          <a:r>
            <a:rPr lang="id-ID" sz="900" dirty="0" smtClean="0">
              <a:solidFill>
                <a:schemeClr val="tx1"/>
              </a:solidFill>
            </a:rPr>
            <a:t>Penguatan Struktur GCG</a:t>
          </a:r>
          <a:endParaRPr lang="en-US" sz="900" dirty="0" smtClean="0">
            <a:solidFill>
              <a:schemeClr val="tx1"/>
            </a:solidFill>
          </a:endParaRPr>
        </a:p>
        <a:p>
          <a:pPr algn="l"/>
          <a:r>
            <a:rPr lang="id-ID" sz="900" dirty="0" smtClean="0">
              <a:solidFill>
                <a:schemeClr val="tx1"/>
              </a:solidFill>
            </a:rPr>
            <a:t>Pembaharuan Kebijakan GCG</a:t>
          </a:r>
          <a:endParaRPr lang="en-US" sz="900" dirty="0" smtClean="0">
            <a:solidFill>
              <a:schemeClr val="tx1"/>
            </a:solidFill>
          </a:endParaRPr>
        </a:p>
        <a:p>
          <a:pPr algn="l"/>
          <a:r>
            <a:rPr lang="id-ID" sz="900" dirty="0" smtClean="0">
              <a:solidFill>
                <a:schemeClr val="tx1"/>
              </a:solidFill>
            </a:rPr>
            <a:t>Sosialisasi Budaya GCG</a:t>
          </a:r>
          <a:endParaRPr lang="en-US" sz="900" dirty="0">
            <a:solidFill>
              <a:schemeClr val="tx1"/>
            </a:solidFill>
          </a:endParaRPr>
        </a:p>
      </dgm:t>
    </dgm:pt>
    <dgm:pt modelId="{A93D040F-673A-4843-8D76-1F1DA5DA6209}" type="parTrans" cxnId="{D7407A48-15A6-45C3-AA08-C80A6596EC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919A65-1CAF-4895-A491-20E2F6327697}" type="sibTrans" cxnId="{D7407A48-15A6-45C3-AA08-C80A6596EC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FC5ACC-D7C5-40AF-B17E-B5AFF5E94753}" type="pres">
      <dgm:prSet presAssocID="{944E0870-5B50-4D12-83C3-85723F57338C}" presName="CompostProcess" presStyleCnt="0">
        <dgm:presLayoutVars>
          <dgm:dir/>
          <dgm:resizeHandles val="exact"/>
        </dgm:presLayoutVars>
      </dgm:prSet>
      <dgm:spPr/>
    </dgm:pt>
    <dgm:pt modelId="{3F802496-D844-4B22-AE8D-23A59F2AB638}" type="pres">
      <dgm:prSet presAssocID="{944E0870-5B50-4D12-83C3-85723F57338C}" presName="arrow" presStyleLbl="bgShp" presStyleIdx="0" presStyleCnt="1" custScaleX="117647"/>
      <dgm:spPr/>
    </dgm:pt>
    <dgm:pt modelId="{077FB99A-06D8-43F7-871F-A50CF91D03F5}" type="pres">
      <dgm:prSet presAssocID="{944E0870-5B50-4D12-83C3-85723F57338C}" presName="linearProcess" presStyleCnt="0"/>
      <dgm:spPr/>
    </dgm:pt>
    <dgm:pt modelId="{EF13C79E-580E-4202-B1DC-9DEC943C3DCF}" type="pres">
      <dgm:prSet presAssocID="{A4358418-D41E-40F5-BD79-F66B902DCD35}" presName="textNode" presStyleLbl="node1" presStyleIdx="0" presStyleCnt="6" custScaleX="108176" custScaleY="148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10B1E-C937-47E7-9551-BFF1597E97A2}" type="pres">
      <dgm:prSet presAssocID="{AAC3DD95-F9C1-4578-B6E0-4EAE545542F4}" presName="sibTrans" presStyleCnt="0"/>
      <dgm:spPr/>
    </dgm:pt>
    <dgm:pt modelId="{933C59F1-8E6F-49B9-B93B-A6F67FF51B4C}" type="pres">
      <dgm:prSet presAssocID="{ABBEA0C1-92CB-497B-96DE-E803562C2C92}" presName="textNode" presStyleLbl="node1" presStyleIdx="1" presStyleCnt="6" custScaleX="126892" custScaleY="155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E7D0E-AA20-4759-8126-DD0366953747}" type="pres">
      <dgm:prSet presAssocID="{A1F20C83-F16F-4C31-8626-DC0FE5D21B8F}" presName="sibTrans" presStyleCnt="0"/>
      <dgm:spPr/>
    </dgm:pt>
    <dgm:pt modelId="{4480D25F-FADD-4543-B570-DD1A30099C1D}" type="pres">
      <dgm:prSet presAssocID="{E4E776E7-CF8C-43C0-AFEC-334180F7CB05}" presName="textNode" presStyleLbl="node1" presStyleIdx="2" presStyleCnt="6" custScaleX="120860" custScaleY="155268" custLinFactNeighborX="17996" custLinFactNeighborY="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6840C-6901-44EE-A9C2-8869F2FAC11D}" type="pres">
      <dgm:prSet presAssocID="{FD1B1C70-5EEE-4826-8170-674F6543DEDC}" presName="sibTrans" presStyleCnt="0"/>
      <dgm:spPr/>
    </dgm:pt>
    <dgm:pt modelId="{A9AFD63D-B3D3-4106-A3C6-EC5FE3769019}" type="pres">
      <dgm:prSet presAssocID="{F18A5657-974F-4CFF-847A-C8B98F888803}" presName="textNode" presStyleLbl="node1" presStyleIdx="3" presStyleCnt="6" custScaleX="125310" custScaleY="155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C01F5-1914-4EE9-BC5B-DBB4B2696E28}" type="pres">
      <dgm:prSet presAssocID="{1A73E6C5-3867-44B7-B71A-DB8251F7D5BE}" presName="sibTrans" presStyleCnt="0"/>
      <dgm:spPr/>
    </dgm:pt>
    <dgm:pt modelId="{C54790AE-1680-4045-8A68-14E1D258B23E}" type="pres">
      <dgm:prSet presAssocID="{AD53BA6C-D326-4BD4-887B-4CC98D9AE16D}" presName="textNode" presStyleLbl="node1" presStyleIdx="4" presStyleCnt="6" custScaleX="118300" custScaleY="153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0739E-5DC0-4A4C-9AFF-F14D95BDEF04}" type="pres">
      <dgm:prSet presAssocID="{E4D94122-56AE-4782-A938-5FDAE1F5B74F}" presName="sibTrans" presStyleCnt="0"/>
      <dgm:spPr/>
    </dgm:pt>
    <dgm:pt modelId="{88E23EF4-4606-4354-ACE2-E1B30DEDAFF3}" type="pres">
      <dgm:prSet presAssocID="{2C8C4325-5BBC-490D-BE78-6B4765A32007}" presName="textNode" presStyleLbl="node1" presStyleIdx="5" presStyleCnt="6" custScaleY="114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A19F50-1BF2-4D1B-9E1E-42BCD42DA553}" type="presOf" srcId="{ABBEA0C1-92CB-497B-96DE-E803562C2C92}" destId="{933C59F1-8E6F-49B9-B93B-A6F67FF51B4C}" srcOrd="0" destOrd="0" presId="urn:microsoft.com/office/officeart/2005/8/layout/hProcess9"/>
    <dgm:cxn modelId="{BE21ED68-AD9B-4803-A606-6984522A1E4A}" srcId="{944E0870-5B50-4D12-83C3-85723F57338C}" destId="{AD53BA6C-D326-4BD4-887B-4CC98D9AE16D}" srcOrd="4" destOrd="0" parTransId="{2139C4FD-BEB6-4259-B71A-4D7E12EA45D4}" sibTransId="{E4D94122-56AE-4782-A938-5FDAE1F5B74F}"/>
    <dgm:cxn modelId="{A383CFD2-B641-4D8E-BC74-F8975F95E173}" srcId="{944E0870-5B50-4D12-83C3-85723F57338C}" destId="{ABBEA0C1-92CB-497B-96DE-E803562C2C92}" srcOrd="1" destOrd="0" parTransId="{7D95726E-CE09-4833-9D64-4467C00AACD9}" sibTransId="{A1F20C83-F16F-4C31-8626-DC0FE5D21B8F}"/>
    <dgm:cxn modelId="{E8665C84-72F3-4DCA-B860-EE42906E4067}" type="presOf" srcId="{E4E776E7-CF8C-43C0-AFEC-334180F7CB05}" destId="{4480D25F-FADD-4543-B570-DD1A30099C1D}" srcOrd="0" destOrd="0" presId="urn:microsoft.com/office/officeart/2005/8/layout/hProcess9"/>
    <dgm:cxn modelId="{EE54C67B-9E33-4EEB-9A17-C1D1BE590D9C}" srcId="{944E0870-5B50-4D12-83C3-85723F57338C}" destId="{F18A5657-974F-4CFF-847A-C8B98F888803}" srcOrd="3" destOrd="0" parTransId="{6AD0034B-B862-48E1-BE86-A49D4848B6A6}" sibTransId="{1A73E6C5-3867-44B7-B71A-DB8251F7D5BE}"/>
    <dgm:cxn modelId="{9164B0DD-0E0C-4779-BF81-279BCB891041}" type="presOf" srcId="{A4358418-D41E-40F5-BD79-F66B902DCD35}" destId="{EF13C79E-580E-4202-B1DC-9DEC943C3DCF}" srcOrd="0" destOrd="0" presId="urn:microsoft.com/office/officeart/2005/8/layout/hProcess9"/>
    <dgm:cxn modelId="{479D0D44-DD69-440A-A052-7122ED827075}" srcId="{944E0870-5B50-4D12-83C3-85723F57338C}" destId="{A4358418-D41E-40F5-BD79-F66B902DCD35}" srcOrd="0" destOrd="0" parTransId="{4FAA4EAA-420B-4768-B279-7FE4105A4EE3}" sibTransId="{AAC3DD95-F9C1-4578-B6E0-4EAE545542F4}"/>
    <dgm:cxn modelId="{2C9D9DE8-8B18-40D6-9AAA-BF64F7CA7FE6}" srcId="{944E0870-5B50-4D12-83C3-85723F57338C}" destId="{E4E776E7-CF8C-43C0-AFEC-334180F7CB05}" srcOrd="2" destOrd="0" parTransId="{C7E7272B-A26B-40B0-BD8C-AADF487725C4}" sibTransId="{FD1B1C70-5EEE-4826-8170-674F6543DEDC}"/>
    <dgm:cxn modelId="{047F4098-A797-434D-AFD6-237AA8079920}" type="presOf" srcId="{AD53BA6C-D326-4BD4-887B-4CC98D9AE16D}" destId="{C54790AE-1680-4045-8A68-14E1D258B23E}" srcOrd="0" destOrd="0" presId="urn:microsoft.com/office/officeart/2005/8/layout/hProcess9"/>
    <dgm:cxn modelId="{079CD5BD-4AD7-4D04-A1F1-D4BCE350AD4E}" type="presOf" srcId="{2C8C4325-5BBC-490D-BE78-6B4765A32007}" destId="{88E23EF4-4606-4354-ACE2-E1B30DEDAFF3}" srcOrd="0" destOrd="0" presId="urn:microsoft.com/office/officeart/2005/8/layout/hProcess9"/>
    <dgm:cxn modelId="{5D686D6E-284B-4BA1-BAFA-10A900E29E83}" type="presOf" srcId="{F18A5657-974F-4CFF-847A-C8B98F888803}" destId="{A9AFD63D-B3D3-4106-A3C6-EC5FE3769019}" srcOrd="0" destOrd="0" presId="urn:microsoft.com/office/officeart/2005/8/layout/hProcess9"/>
    <dgm:cxn modelId="{97A9741D-1DBC-485E-A329-5A3D64DB64F0}" type="presOf" srcId="{944E0870-5B50-4D12-83C3-85723F57338C}" destId="{0EFC5ACC-D7C5-40AF-B17E-B5AFF5E94753}" srcOrd="0" destOrd="0" presId="urn:microsoft.com/office/officeart/2005/8/layout/hProcess9"/>
    <dgm:cxn modelId="{D7407A48-15A6-45C3-AA08-C80A6596EC5C}" srcId="{944E0870-5B50-4D12-83C3-85723F57338C}" destId="{2C8C4325-5BBC-490D-BE78-6B4765A32007}" srcOrd="5" destOrd="0" parTransId="{A93D040F-673A-4843-8D76-1F1DA5DA6209}" sibTransId="{A4919A65-1CAF-4895-A491-20E2F6327697}"/>
    <dgm:cxn modelId="{139EAF91-CDB6-4A07-9834-AE085635B1B5}" type="presParOf" srcId="{0EFC5ACC-D7C5-40AF-B17E-B5AFF5E94753}" destId="{3F802496-D844-4B22-AE8D-23A59F2AB638}" srcOrd="0" destOrd="0" presId="urn:microsoft.com/office/officeart/2005/8/layout/hProcess9"/>
    <dgm:cxn modelId="{B33A94E7-70B7-428B-A45B-688CD5E0D565}" type="presParOf" srcId="{0EFC5ACC-D7C5-40AF-B17E-B5AFF5E94753}" destId="{077FB99A-06D8-43F7-871F-A50CF91D03F5}" srcOrd="1" destOrd="0" presId="urn:microsoft.com/office/officeart/2005/8/layout/hProcess9"/>
    <dgm:cxn modelId="{3A932B1E-BE03-4CAF-ADC2-C228210759FE}" type="presParOf" srcId="{077FB99A-06D8-43F7-871F-A50CF91D03F5}" destId="{EF13C79E-580E-4202-B1DC-9DEC943C3DCF}" srcOrd="0" destOrd="0" presId="urn:microsoft.com/office/officeart/2005/8/layout/hProcess9"/>
    <dgm:cxn modelId="{5BA41C82-0CAA-4C3A-993F-54F12B8530FA}" type="presParOf" srcId="{077FB99A-06D8-43F7-871F-A50CF91D03F5}" destId="{02210B1E-C937-47E7-9551-BFF1597E97A2}" srcOrd="1" destOrd="0" presId="urn:microsoft.com/office/officeart/2005/8/layout/hProcess9"/>
    <dgm:cxn modelId="{C6EE6F1B-139A-4AB4-B869-282DA18F05D5}" type="presParOf" srcId="{077FB99A-06D8-43F7-871F-A50CF91D03F5}" destId="{933C59F1-8E6F-49B9-B93B-A6F67FF51B4C}" srcOrd="2" destOrd="0" presId="urn:microsoft.com/office/officeart/2005/8/layout/hProcess9"/>
    <dgm:cxn modelId="{6704B072-108B-4CA3-A741-718E61C13E30}" type="presParOf" srcId="{077FB99A-06D8-43F7-871F-A50CF91D03F5}" destId="{B92E7D0E-AA20-4759-8126-DD0366953747}" srcOrd="3" destOrd="0" presId="urn:microsoft.com/office/officeart/2005/8/layout/hProcess9"/>
    <dgm:cxn modelId="{6AB3B710-F939-46AB-B561-F9D40CEDE438}" type="presParOf" srcId="{077FB99A-06D8-43F7-871F-A50CF91D03F5}" destId="{4480D25F-FADD-4543-B570-DD1A30099C1D}" srcOrd="4" destOrd="0" presId="urn:microsoft.com/office/officeart/2005/8/layout/hProcess9"/>
    <dgm:cxn modelId="{A6832EC0-71B0-46D9-905B-BA52AD05DD5A}" type="presParOf" srcId="{077FB99A-06D8-43F7-871F-A50CF91D03F5}" destId="{F856840C-6901-44EE-A9C2-8869F2FAC11D}" srcOrd="5" destOrd="0" presId="urn:microsoft.com/office/officeart/2005/8/layout/hProcess9"/>
    <dgm:cxn modelId="{080C5CC6-112E-4890-AB7F-3FA05734D8E5}" type="presParOf" srcId="{077FB99A-06D8-43F7-871F-A50CF91D03F5}" destId="{A9AFD63D-B3D3-4106-A3C6-EC5FE3769019}" srcOrd="6" destOrd="0" presId="urn:microsoft.com/office/officeart/2005/8/layout/hProcess9"/>
    <dgm:cxn modelId="{8E6E24D8-2A98-4879-A3FB-5E80FBD486D3}" type="presParOf" srcId="{077FB99A-06D8-43F7-871F-A50CF91D03F5}" destId="{04DC01F5-1914-4EE9-BC5B-DBB4B2696E28}" srcOrd="7" destOrd="0" presId="urn:microsoft.com/office/officeart/2005/8/layout/hProcess9"/>
    <dgm:cxn modelId="{9E119816-516B-457C-922E-7394CE83CA5D}" type="presParOf" srcId="{077FB99A-06D8-43F7-871F-A50CF91D03F5}" destId="{C54790AE-1680-4045-8A68-14E1D258B23E}" srcOrd="8" destOrd="0" presId="urn:microsoft.com/office/officeart/2005/8/layout/hProcess9"/>
    <dgm:cxn modelId="{526C16D4-78F9-49E0-8F25-AA8BDFCD1DB4}" type="presParOf" srcId="{077FB99A-06D8-43F7-871F-A50CF91D03F5}" destId="{F1B0739E-5DC0-4A4C-9AFF-F14D95BDEF04}" srcOrd="9" destOrd="0" presId="urn:microsoft.com/office/officeart/2005/8/layout/hProcess9"/>
    <dgm:cxn modelId="{823C5600-49A0-4A52-95F0-332BBD5D8D22}" type="presParOf" srcId="{077FB99A-06D8-43F7-871F-A50CF91D03F5}" destId="{88E23EF4-4606-4354-ACE2-E1B30DEDAFF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8F22C8-AC5C-4242-9AF1-1F1F5A8E908B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AE82C2-FEE4-40F5-A914-6FB465B82223}">
      <dgm:prSet phldrT="[Text]" custT="1"/>
      <dgm:spPr/>
      <dgm:t>
        <a:bodyPr/>
        <a:lstStyle/>
        <a:p>
          <a:r>
            <a:rPr lang="en-US" sz="1400" b="1" dirty="0" err="1" smtClean="0"/>
            <a:t>Menetapkan</a:t>
          </a:r>
          <a:r>
            <a:rPr lang="en-US" sz="1400" b="1" dirty="0" smtClean="0"/>
            <a:t> </a:t>
          </a:r>
          <a:r>
            <a:rPr lang="en-US" sz="1400" b="1" dirty="0" err="1" smtClean="0"/>
            <a:t>kebijakan</a:t>
          </a:r>
          <a:r>
            <a:rPr lang="en-US" sz="1400" b="1" dirty="0" smtClean="0"/>
            <a:t> </a:t>
          </a:r>
          <a:r>
            <a:rPr lang="en-US" sz="1400" b="1" dirty="0" err="1" smtClean="0"/>
            <a:t>tentang</a:t>
          </a:r>
          <a:r>
            <a:rPr lang="en-US" sz="1400" b="1" dirty="0" smtClean="0"/>
            <a:t> </a:t>
          </a:r>
          <a:r>
            <a:rPr lang="en-US" sz="1400" b="1" dirty="0" err="1" smtClean="0"/>
            <a:t>Kewajiban</a:t>
          </a:r>
          <a:r>
            <a:rPr lang="en-US" sz="1400" b="1" dirty="0" smtClean="0"/>
            <a:t> </a:t>
          </a:r>
          <a:r>
            <a:rPr lang="en-US" sz="1400" b="1" dirty="0" err="1" smtClean="0"/>
            <a:t>melakukan</a:t>
          </a:r>
          <a:r>
            <a:rPr lang="en-US" sz="1400" b="1" dirty="0" smtClean="0"/>
            <a:t> </a:t>
          </a:r>
          <a:r>
            <a:rPr lang="en-US" sz="1400" b="1" dirty="0" err="1" smtClean="0"/>
            <a:t>Laporan</a:t>
          </a:r>
          <a:r>
            <a:rPr lang="en-US" sz="1400" b="1" dirty="0" smtClean="0"/>
            <a:t> </a:t>
          </a:r>
          <a:r>
            <a:rPr lang="en-US" sz="1400" b="1" dirty="0" err="1" smtClean="0"/>
            <a:t>Harta</a:t>
          </a:r>
          <a:r>
            <a:rPr lang="en-US" sz="1400" b="1" dirty="0" smtClean="0"/>
            <a:t> </a:t>
          </a:r>
          <a:r>
            <a:rPr lang="en-US" sz="1400" b="1" dirty="0" err="1" smtClean="0"/>
            <a:t>Kekayaan</a:t>
          </a:r>
          <a:r>
            <a:rPr lang="en-US" sz="1400" b="1" dirty="0" smtClean="0"/>
            <a:t> </a:t>
          </a:r>
          <a:r>
            <a:rPr lang="en-US" sz="1400" b="1" dirty="0" err="1" smtClean="0"/>
            <a:t>Pejabat</a:t>
          </a:r>
          <a:r>
            <a:rPr lang="en-US" sz="1400" b="1" dirty="0" smtClean="0"/>
            <a:t> Negara (LHKPN) di </a:t>
          </a:r>
          <a:r>
            <a:rPr lang="en-US" sz="1400" b="1" dirty="0" err="1" smtClean="0"/>
            <a:t>lingkungan</a:t>
          </a:r>
          <a:r>
            <a:rPr lang="en-US" sz="1400" b="1" dirty="0" smtClean="0"/>
            <a:t> </a:t>
          </a:r>
          <a:r>
            <a:rPr lang="id-ID" sz="1400" b="1" dirty="0" smtClean="0"/>
            <a:t>PT </a:t>
          </a:r>
          <a:r>
            <a:rPr lang="en-US" sz="1400" b="1" dirty="0" smtClean="0"/>
            <a:t>PDSI </a:t>
          </a:r>
          <a:r>
            <a:rPr lang="en-US" sz="1400" b="1" dirty="0" err="1" smtClean="0"/>
            <a:t>dari</a:t>
          </a:r>
          <a:r>
            <a:rPr lang="en-US" sz="1400" b="1" dirty="0" smtClean="0"/>
            <a:t> Level </a:t>
          </a:r>
          <a:r>
            <a:rPr lang="en-US" sz="1400" b="1" dirty="0" err="1" smtClean="0"/>
            <a:t>Direksi</a:t>
          </a:r>
          <a:r>
            <a:rPr lang="en-US" sz="1400" b="1" dirty="0" smtClean="0"/>
            <a:t>, Vice President, Manager, </a:t>
          </a:r>
          <a:r>
            <a:rPr lang="en-US" sz="1400" b="1" dirty="0" err="1" smtClean="0"/>
            <a:t>hingga</a:t>
          </a:r>
          <a:r>
            <a:rPr lang="en-US" sz="1400" b="1" dirty="0" smtClean="0"/>
            <a:t> </a:t>
          </a:r>
          <a:r>
            <a:rPr lang="en-US" sz="1400" b="1" dirty="0" err="1" smtClean="0"/>
            <a:t>Asissten</a:t>
          </a:r>
          <a:r>
            <a:rPr lang="en-US" sz="1400" b="1" dirty="0" smtClean="0"/>
            <a:t> Manager </a:t>
          </a:r>
          <a:r>
            <a:rPr lang="en-US" sz="1100" b="1" dirty="0" smtClean="0"/>
            <a:t>.</a:t>
          </a:r>
          <a:endParaRPr lang="en-US" sz="1100" b="1" dirty="0"/>
        </a:p>
      </dgm:t>
    </dgm:pt>
    <dgm:pt modelId="{9AB811EE-1BBB-4D2C-A06D-82903F9D90A5}" type="parTrans" cxnId="{C8D1CABC-29B3-4005-ABC4-A7D386EB1814}">
      <dgm:prSet/>
      <dgm:spPr/>
      <dgm:t>
        <a:bodyPr/>
        <a:lstStyle/>
        <a:p>
          <a:endParaRPr lang="en-US" b="1"/>
        </a:p>
      </dgm:t>
    </dgm:pt>
    <dgm:pt modelId="{0FDF3C8F-6191-4F95-B69D-ECA9D2A31344}" type="sibTrans" cxnId="{C8D1CABC-29B3-4005-ABC4-A7D386EB1814}">
      <dgm:prSet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endParaRPr lang="en-US" b="1"/>
        </a:p>
      </dgm:t>
    </dgm:pt>
    <dgm:pt modelId="{57D495A7-0C4F-4CEB-A7AA-A0B99FC0550C}">
      <dgm:prSet phldrT="[Text]" custT="1"/>
      <dgm:spPr/>
      <dgm:t>
        <a:bodyPr/>
        <a:lstStyle/>
        <a:p>
          <a:r>
            <a:rPr lang="en-US" sz="1800" b="1" smtClean="0"/>
            <a:t>Membentuk Champion GCG.</a:t>
          </a:r>
          <a:endParaRPr lang="en-US" sz="1800" b="1" dirty="0"/>
        </a:p>
      </dgm:t>
    </dgm:pt>
    <dgm:pt modelId="{DCA9A17E-2BAB-47F3-8BBC-3C2AA63AB0B7}" type="parTrans" cxnId="{4DC31E36-46BF-42C2-93C3-EB25B4F7C4BE}">
      <dgm:prSet/>
      <dgm:spPr/>
      <dgm:t>
        <a:bodyPr/>
        <a:lstStyle/>
        <a:p>
          <a:endParaRPr lang="en-US" b="1"/>
        </a:p>
      </dgm:t>
    </dgm:pt>
    <dgm:pt modelId="{3D6DCE1C-87BE-476B-896B-243CF7171AC0}" type="sibTrans" cxnId="{4DC31E36-46BF-42C2-93C3-EB25B4F7C4BE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endParaRPr lang="en-US" b="1"/>
        </a:p>
      </dgm:t>
    </dgm:pt>
    <dgm:pt modelId="{5B32539B-A5E0-4E4D-836C-986F9CC7E078}">
      <dgm:prSet phldrT="[Text]" custT="1"/>
      <dgm:spPr/>
      <dgm:t>
        <a:bodyPr/>
        <a:lstStyle/>
        <a:p>
          <a:r>
            <a:rPr lang="en-US" sz="1400" b="1" smtClean="0"/>
            <a:t>Menetapkan kewajiban kepada pekerja untuk mengisi compliance online sistem terkait Gratifikasi setiap bulan dan Code of Conduct (COC) serta Conflict of Interest (COI) sekali setiap tahunnya.</a:t>
          </a:r>
          <a:endParaRPr lang="en-US" sz="1400" b="1" dirty="0"/>
        </a:p>
      </dgm:t>
    </dgm:pt>
    <dgm:pt modelId="{DD3DA641-ECF9-4D8F-93C0-761B8DC4327D}" type="parTrans" cxnId="{7AEDF537-9413-4FBD-B7FB-2061EE8EDAB0}">
      <dgm:prSet/>
      <dgm:spPr/>
      <dgm:t>
        <a:bodyPr/>
        <a:lstStyle/>
        <a:p>
          <a:endParaRPr lang="en-US" b="1"/>
        </a:p>
      </dgm:t>
    </dgm:pt>
    <dgm:pt modelId="{73025D57-AE3A-4299-8FE4-36D8299275D3}" type="sibTrans" cxnId="{7AEDF537-9413-4FBD-B7FB-2061EE8EDAB0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b="1"/>
        </a:p>
      </dgm:t>
    </dgm:pt>
    <dgm:pt modelId="{2989D649-DF1A-4076-B0CD-43809ED2ED8E}">
      <dgm:prSet phldrT="[Text]" custT="1"/>
      <dgm:spPr/>
      <dgm:t>
        <a:bodyPr/>
        <a:lstStyle/>
        <a:p>
          <a:r>
            <a:rPr lang="en-US" sz="1400" b="1" smtClean="0"/>
            <a:t>Bekerja sama dengan pihak ketiga (Hukum Online) untuk melakukan monitoring perubahan Undang-undang atau peraturan lain yang berlaku di Indonesia.</a:t>
          </a:r>
          <a:endParaRPr lang="en-US" sz="1400" b="1" dirty="0"/>
        </a:p>
      </dgm:t>
    </dgm:pt>
    <dgm:pt modelId="{A4F9A6D5-A640-4563-AF98-694BC4E334FA}" type="parTrans" cxnId="{91D48A37-9387-41A4-B3CA-8F5B36614B0F}">
      <dgm:prSet/>
      <dgm:spPr/>
      <dgm:t>
        <a:bodyPr/>
        <a:lstStyle/>
        <a:p>
          <a:endParaRPr lang="en-US" b="1"/>
        </a:p>
      </dgm:t>
    </dgm:pt>
    <dgm:pt modelId="{95A769E8-B7BD-4585-89E2-210A1586D2C0}" type="sibTrans" cxnId="{91D48A37-9387-41A4-B3CA-8F5B36614B0F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b="1"/>
        </a:p>
      </dgm:t>
    </dgm:pt>
    <dgm:pt modelId="{BA5CD42B-5D21-40A4-BE20-0B23D76B6CA9}">
      <dgm:prSet phldrT="[Text]" custT="1"/>
      <dgm:spPr/>
      <dgm:t>
        <a:bodyPr/>
        <a:lstStyle/>
        <a:p>
          <a:r>
            <a:rPr lang="en-US" sz="1200" b="1" dirty="0" err="1" smtClean="0"/>
            <a:t>Melakukan</a:t>
          </a:r>
          <a:r>
            <a:rPr lang="en-US" sz="1200" b="1" dirty="0" smtClean="0"/>
            <a:t> monitoring </a:t>
          </a:r>
          <a:r>
            <a:rPr lang="en-US" sz="1200" b="1" dirty="0" err="1" smtClean="0"/>
            <a:t>dan</a:t>
          </a:r>
          <a:r>
            <a:rPr lang="en-US" sz="1200" b="1" dirty="0" smtClean="0"/>
            <a:t> updating </a:t>
          </a:r>
          <a:r>
            <a:rPr lang="en-US" sz="1200" b="1" dirty="0" err="1" smtClean="0"/>
            <a:t>perijinan</a:t>
          </a:r>
          <a:r>
            <a:rPr lang="en-US" sz="1200" b="1" dirty="0" smtClean="0"/>
            <a:t> </a:t>
          </a:r>
          <a:r>
            <a:rPr lang="en-US" sz="1200" b="1" dirty="0" err="1" smtClean="0"/>
            <a:t>dan</a:t>
          </a:r>
          <a:r>
            <a:rPr lang="en-US" sz="1200" b="1" dirty="0" smtClean="0"/>
            <a:t> </a:t>
          </a:r>
          <a:r>
            <a:rPr lang="en-US" sz="1200" b="1" dirty="0" err="1" smtClean="0"/>
            <a:t>standar-standar</a:t>
          </a:r>
          <a:r>
            <a:rPr lang="en-US" sz="1200" b="1" dirty="0" smtClean="0"/>
            <a:t> </a:t>
          </a:r>
          <a:r>
            <a:rPr lang="en-US" sz="1200" b="1" dirty="0" err="1" smtClean="0"/>
            <a:t>terkait</a:t>
          </a:r>
          <a:r>
            <a:rPr lang="en-US" sz="1200" b="1" dirty="0" smtClean="0"/>
            <a:t> </a:t>
          </a:r>
          <a:r>
            <a:rPr lang="en-US" sz="1200" b="1" dirty="0" err="1" smtClean="0"/>
            <a:t>perusahaan</a:t>
          </a:r>
          <a:r>
            <a:rPr lang="en-US" sz="1200" b="1" dirty="0" smtClean="0"/>
            <a:t>.  Serta </a:t>
          </a:r>
          <a:r>
            <a:rPr lang="en-US" sz="1200" b="1" dirty="0" err="1" smtClean="0"/>
            <a:t>melakukan</a:t>
          </a:r>
          <a:r>
            <a:rPr lang="en-US" sz="1200" b="1" dirty="0" smtClean="0"/>
            <a:t> </a:t>
          </a:r>
          <a:r>
            <a:rPr lang="en-US" sz="1200" b="1" dirty="0" err="1" smtClean="0"/>
            <a:t>identifikasi</a:t>
          </a:r>
          <a:r>
            <a:rPr lang="en-US" sz="1200" b="1" dirty="0" smtClean="0"/>
            <a:t> </a:t>
          </a:r>
          <a:r>
            <a:rPr lang="en-US" sz="1200" b="1" dirty="0" err="1" smtClean="0"/>
            <a:t>dan</a:t>
          </a:r>
          <a:r>
            <a:rPr lang="en-US" sz="1200" b="1" dirty="0" smtClean="0"/>
            <a:t> </a:t>
          </a:r>
          <a:r>
            <a:rPr lang="en-US" sz="1200" b="1" dirty="0" err="1" smtClean="0"/>
            <a:t>evaluasi</a:t>
          </a:r>
          <a:r>
            <a:rPr lang="en-US" sz="1200" b="1" dirty="0" smtClean="0"/>
            <a:t> </a:t>
          </a:r>
          <a:r>
            <a:rPr lang="en-US" sz="1200" b="1" dirty="0" err="1" smtClean="0"/>
            <a:t>Peraturan</a:t>
          </a:r>
          <a:r>
            <a:rPr lang="en-US" sz="1200" b="1" dirty="0" smtClean="0"/>
            <a:t> </a:t>
          </a:r>
          <a:r>
            <a:rPr lang="en-US" sz="1200" b="1" dirty="0" err="1" smtClean="0"/>
            <a:t>dan</a:t>
          </a:r>
          <a:r>
            <a:rPr lang="en-US" sz="1200" b="1" dirty="0" smtClean="0"/>
            <a:t> </a:t>
          </a:r>
          <a:r>
            <a:rPr lang="en-US" sz="1200" b="1" dirty="0" err="1" smtClean="0"/>
            <a:t>persyaratan</a:t>
          </a:r>
          <a:r>
            <a:rPr lang="en-US" sz="1200" b="1" dirty="0" smtClean="0"/>
            <a:t> </a:t>
          </a:r>
          <a:r>
            <a:rPr lang="en-US" sz="1200" b="1" dirty="0" err="1" smtClean="0"/>
            <a:t>lainnya</a:t>
          </a:r>
          <a:r>
            <a:rPr lang="en-US" sz="1200" b="1" dirty="0" smtClean="0"/>
            <a:t> </a:t>
          </a:r>
          <a:r>
            <a:rPr lang="en-US" sz="1200" b="1" dirty="0" err="1" smtClean="0"/>
            <a:t>baik</a:t>
          </a:r>
          <a:r>
            <a:rPr lang="en-US" sz="1200" b="1" dirty="0" smtClean="0"/>
            <a:t> yang </a:t>
          </a:r>
          <a:r>
            <a:rPr lang="en-US" sz="1200" b="1" dirty="0" err="1" smtClean="0"/>
            <a:t>berhubungan</a:t>
          </a:r>
          <a:r>
            <a:rPr lang="en-US" sz="1200" b="1" dirty="0" smtClean="0"/>
            <a:t> </a:t>
          </a:r>
          <a:r>
            <a:rPr lang="en-US" sz="1200" b="1" dirty="0" err="1" smtClean="0"/>
            <a:t>dengan</a:t>
          </a:r>
          <a:r>
            <a:rPr lang="en-US" sz="1200" b="1" dirty="0" smtClean="0"/>
            <a:t> </a:t>
          </a:r>
          <a:r>
            <a:rPr lang="en-US" sz="1200" b="1" dirty="0" err="1" smtClean="0"/>
            <a:t>perijinan</a:t>
          </a:r>
          <a:r>
            <a:rPr lang="en-US" sz="1200" b="1" dirty="0" smtClean="0"/>
            <a:t> </a:t>
          </a:r>
          <a:r>
            <a:rPr lang="en-US" sz="1200" b="1" dirty="0" err="1" smtClean="0"/>
            <a:t>maupun</a:t>
          </a:r>
          <a:r>
            <a:rPr lang="en-US" sz="1200" b="1" dirty="0" smtClean="0"/>
            <a:t> </a:t>
          </a:r>
          <a:r>
            <a:rPr lang="fi-FI" sz="1200" b="1" dirty="0" smtClean="0"/>
            <a:t>peraturan-peraturan terkait operasional bisnis Perusahaan dengan membentuk tim khusus untuk pelaksanaannya.</a:t>
          </a:r>
          <a:endParaRPr lang="en-US" sz="1200" b="1" dirty="0"/>
        </a:p>
      </dgm:t>
    </dgm:pt>
    <dgm:pt modelId="{3ED5D323-1AB2-4469-968E-CC259AA1038D}" type="parTrans" cxnId="{C33876DA-5D2C-497F-8249-0D204041E9B1}">
      <dgm:prSet/>
      <dgm:spPr/>
      <dgm:t>
        <a:bodyPr/>
        <a:lstStyle/>
        <a:p>
          <a:endParaRPr lang="en-US" b="1"/>
        </a:p>
      </dgm:t>
    </dgm:pt>
    <dgm:pt modelId="{31D7E6D1-836A-4DE1-9D82-42D71F16BB6E}" type="sibTrans" cxnId="{C33876DA-5D2C-497F-8249-0D204041E9B1}">
      <dgm:prSet/>
      <dgm:spPr/>
      <dgm:t>
        <a:bodyPr/>
        <a:lstStyle/>
        <a:p>
          <a:endParaRPr lang="en-US" b="1"/>
        </a:p>
      </dgm:t>
    </dgm:pt>
    <dgm:pt modelId="{7EA23530-D55E-44BE-82A7-9060B33E4F4F}" type="pres">
      <dgm:prSet presAssocID="{848F22C8-AC5C-4242-9AF1-1F1F5A8E90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03865F-27B9-4FC6-8CF7-4A0FDB2843A1}" type="pres">
      <dgm:prSet presAssocID="{848F22C8-AC5C-4242-9AF1-1F1F5A8E908B}" presName="dummyMaxCanvas" presStyleCnt="0">
        <dgm:presLayoutVars/>
      </dgm:prSet>
      <dgm:spPr/>
      <dgm:t>
        <a:bodyPr/>
        <a:lstStyle/>
        <a:p>
          <a:endParaRPr lang="id-ID"/>
        </a:p>
      </dgm:t>
    </dgm:pt>
    <dgm:pt modelId="{669EE1CC-CF6E-483B-A725-28C26272C126}" type="pres">
      <dgm:prSet presAssocID="{848F22C8-AC5C-4242-9AF1-1F1F5A8E908B}" presName="FiveNodes_1" presStyleLbl="node1" presStyleIdx="0" presStyleCnt="5" custScaleX="103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13C9E-92F0-4E76-9B0E-981B28191B17}" type="pres">
      <dgm:prSet presAssocID="{848F22C8-AC5C-4242-9AF1-1F1F5A8E908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5D86F-8E8E-47A3-BC7D-032450B93553}" type="pres">
      <dgm:prSet presAssocID="{848F22C8-AC5C-4242-9AF1-1F1F5A8E908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0D982-9289-482F-9310-0BF9B2648F99}" type="pres">
      <dgm:prSet presAssocID="{848F22C8-AC5C-4242-9AF1-1F1F5A8E908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92935-BD3A-4720-9297-5B95EBA7B702}" type="pres">
      <dgm:prSet presAssocID="{848F22C8-AC5C-4242-9AF1-1F1F5A8E908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9D0C2-9341-4ED9-9E8F-2A762DAD39CC}" type="pres">
      <dgm:prSet presAssocID="{848F22C8-AC5C-4242-9AF1-1F1F5A8E908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09B8F-6198-451A-B97A-515A8B1F5518}" type="pres">
      <dgm:prSet presAssocID="{848F22C8-AC5C-4242-9AF1-1F1F5A8E908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0C832-78AE-4251-8E03-BA0B50AE3946}" type="pres">
      <dgm:prSet presAssocID="{848F22C8-AC5C-4242-9AF1-1F1F5A8E908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1C42B-B047-49EF-A781-EAEB73334ED0}" type="pres">
      <dgm:prSet presAssocID="{848F22C8-AC5C-4242-9AF1-1F1F5A8E908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DDB23-CA84-4B33-A659-76784E6A4651}" type="pres">
      <dgm:prSet presAssocID="{848F22C8-AC5C-4242-9AF1-1F1F5A8E908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66EF8-FD60-4913-96FE-1F885E5BFFE9}" type="pres">
      <dgm:prSet presAssocID="{848F22C8-AC5C-4242-9AF1-1F1F5A8E908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B505F-81CB-48A9-A152-EB45E5812B07}" type="pres">
      <dgm:prSet presAssocID="{848F22C8-AC5C-4242-9AF1-1F1F5A8E908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8D2DB-DA1B-4AF7-84F2-7979F9EA48F5}" type="pres">
      <dgm:prSet presAssocID="{848F22C8-AC5C-4242-9AF1-1F1F5A8E908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65B3B-304B-4059-A5B4-2D55F29F9760}" type="pres">
      <dgm:prSet presAssocID="{848F22C8-AC5C-4242-9AF1-1F1F5A8E908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CAE17E-8121-4B16-B9C5-748BA7117030}" type="presOf" srcId="{0FDF3C8F-6191-4F95-B69D-ECA9D2A31344}" destId="{27B9D0C2-9341-4ED9-9E8F-2A762DAD39CC}" srcOrd="0" destOrd="0" presId="urn:microsoft.com/office/officeart/2005/8/layout/vProcess5"/>
    <dgm:cxn modelId="{3FFD2B37-DAAF-488F-9EBC-25588ABF6754}" type="presOf" srcId="{6CAE82C2-FEE4-40F5-A914-6FB465B82223}" destId="{7B3DDB23-CA84-4B33-A659-76784E6A4651}" srcOrd="1" destOrd="0" presId="urn:microsoft.com/office/officeart/2005/8/layout/vProcess5"/>
    <dgm:cxn modelId="{EB8C98A8-C8D2-48C4-8084-2C5F0A2C86A3}" type="presOf" srcId="{6CAE82C2-FEE4-40F5-A914-6FB465B82223}" destId="{669EE1CC-CF6E-483B-A725-28C26272C126}" srcOrd="0" destOrd="0" presId="urn:microsoft.com/office/officeart/2005/8/layout/vProcess5"/>
    <dgm:cxn modelId="{C8D1CABC-29B3-4005-ABC4-A7D386EB1814}" srcId="{848F22C8-AC5C-4242-9AF1-1F1F5A8E908B}" destId="{6CAE82C2-FEE4-40F5-A914-6FB465B82223}" srcOrd="0" destOrd="0" parTransId="{9AB811EE-1BBB-4D2C-A06D-82903F9D90A5}" sibTransId="{0FDF3C8F-6191-4F95-B69D-ECA9D2A31344}"/>
    <dgm:cxn modelId="{7AEDF537-9413-4FBD-B7FB-2061EE8EDAB0}" srcId="{848F22C8-AC5C-4242-9AF1-1F1F5A8E908B}" destId="{5B32539B-A5E0-4E4D-836C-986F9CC7E078}" srcOrd="2" destOrd="0" parTransId="{DD3DA641-ECF9-4D8F-93C0-761B8DC4327D}" sibTransId="{73025D57-AE3A-4299-8FE4-36D8299275D3}"/>
    <dgm:cxn modelId="{55F95E8D-60DC-4999-8611-817B789A2903}" type="presOf" srcId="{2989D649-DF1A-4076-B0CD-43809ED2ED8E}" destId="{39C0D982-9289-482F-9310-0BF9B2648F99}" srcOrd="0" destOrd="0" presId="urn:microsoft.com/office/officeart/2005/8/layout/vProcess5"/>
    <dgm:cxn modelId="{3FD05AFD-BC0E-4B23-8554-599E3DD3AC39}" type="presOf" srcId="{3D6DCE1C-87BE-476B-896B-243CF7171AC0}" destId="{5F009B8F-6198-451A-B97A-515A8B1F5518}" srcOrd="0" destOrd="0" presId="urn:microsoft.com/office/officeart/2005/8/layout/vProcess5"/>
    <dgm:cxn modelId="{0F11BE93-7215-4992-AEF8-4379C48345BB}" type="presOf" srcId="{BA5CD42B-5D21-40A4-BE20-0B23D76B6CA9}" destId="{8B665B3B-304B-4059-A5B4-2D55F29F9760}" srcOrd="1" destOrd="0" presId="urn:microsoft.com/office/officeart/2005/8/layout/vProcess5"/>
    <dgm:cxn modelId="{D37EDEE2-CF58-4CCF-BF66-95C8C27244A0}" type="presOf" srcId="{57D495A7-0C4F-4CEB-A7AA-A0B99FC0550C}" destId="{1A113C9E-92F0-4E76-9B0E-981B28191B17}" srcOrd="0" destOrd="0" presId="urn:microsoft.com/office/officeart/2005/8/layout/vProcess5"/>
    <dgm:cxn modelId="{543D7CDF-0F55-40CD-9472-E4AB7B4D0E79}" type="presOf" srcId="{5B32539B-A5E0-4E4D-836C-986F9CC7E078}" destId="{AF95D86F-8E8E-47A3-BC7D-032450B93553}" srcOrd="0" destOrd="0" presId="urn:microsoft.com/office/officeart/2005/8/layout/vProcess5"/>
    <dgm:cxn modelId="{54D4494E-30E6-4D6C-9871-FC51B58CA626}" type="presOf" srcId="{2989D649-DF1A-4076-B0CD-43809ED2ED8E}" destId="{B618D2DB-DA1B-4AF7-84F2-7979F9EA48F5}" srcOrd="1" destOrd="0" presId="urn:microsoft.com/office/officeart/2005/8/layout/vProcess5"/>
    <dgm:cxn modelId="{C33876DA-5D2C-497F-8249-0D204041E9B1}" srcId="{848F22C8-AC5C-4242-9AF1-1F1F5A8E908B}" destId="{BA5CD42B-5D21-40A4-BE20-0B23D76B6CA9}" srcOrd="4" destOrd="0" parTransId="{3ED5D323-1AB2-4469-968E-CC259AA1038D}" sibTransId="{31D7E6D1-836A-4DE1-9D82-42D71F16BB6E}"/>
    <dgm:cxn modelId="{91D48A37-9387-41A4-B3CA-8F5B36614B0F}" srcId="{848F22C8-AC5C-4242-9AF1-1F1F5A8E908B}" destId="{2989D649-DF1A-4076-B0CD-43809ED2ED8E}" srcOrd="3" destOrd="0" parTransId="{A4F9A6D5-A640-4563-AF98-694BC4E334FA}" sibTransId="{95A769E8-B7BD-4585-89E2-210A1586D2C0}"/>
    <dgm:cxn modelId="{4DC31E36-46BF-42C2-93C3-EB25B4F7C4BE}" srcId="{848F22C8-AC5C-4242-9AF1-1F1F5A8E908B}" destId="{57D495A7-0C4F-4CEB-A7AA-A0B99FC0550C}" srcOrd="1" destOrd="0" parTransId="{DCA9A17E-2BAB-47F3-8BBC-3C2AA63AB0B7}" sibTransId="{3D6DCE1C-87BE-476B-896B-243CF7171AC0}"/>
    <dgm:cxn modelId="{6D52C770-F6CA-4B95-BB9D-B12D477B96CD}" type="presOf" srcId="{95A769E8-B7BD-4585-89E2-210A1586D2C0}" destId="{3141C42B-B047-49EF-A781-EAEB73334ED0}" srcOrd="0" destOrd="0" presId="urn:microsoft.com/office/officeart/2005/8/layout/vProcess5"/>
    <dgm:cxn modelId="{6DB4D35B-169B-46D6-93CD-34348A8DC523}" type="presOf" srcId="{BA5CD42B-5D21-40A4-BE20-0B23D76B6CA9}" destId="{61492935-BD3A-4720-9297-5B95EBA7B702}" srcOrd="0" destOrd="0" presId="urn:microsoft.com/office/officeart/2005/8/layout/vProcess5"/>
    <dgm:cxn modelId="{BAFC0432-D2DD-46F2-87F3-EF9AA1044D37}" type="presOf" srcId="{73025D57-AE3A-4299-8FE4-36D8299275D3}" destId="{3D60C832-78AE-4251-8E03-BA0B50AE3946}" srcOrd="0" destOrd="0" presId="urn:microsoft.com/office/officeart/2005/8/layout/vProcess5"/>
    <dgm:cxn modelId="{387CF403-174A-459C-AE81-0A6B5379405B}" type="presOf" srcId="{5B32539B-A5E0-4E4D-836C-986F9CC7E078}" destId="{9C9B505F-81CB-48A9-A152-EB45E5812B07}" srcOrd="1" destOrd="0" presId="urn:microsoft.com/office/officeart/2005/8/layout/vProcess5"/>
    <dgm:cxn modelId="{257EDCE2-CB07-4DE6-BC0D-600C7841DA9D}" type="presOf" srcId="{57D495A7-0C4F-4CEB-A7AA-A0B99FC0550C}" destId="{F5666EF8-FD60-4913-96FE-1F885E5BFFE9}" srcOrd="1" destOrd="0" presId="urn:microsoft.com/office/officeart/2005/8/layout/vProcess5"/>
    <dgm:cxn modelId="{21977AF7-3DAD-464B-984B-FDBEB5ED94B8}" type="presOf" srcId="{848F22C8-AC5C-4242-9AF1-1F1F5A8E908B}" destId="{7EA23530-D55E-44BE-82A7-9060B33E4F4F}" srcOrd="0" destOrd="0" presId="urn:microsoft.com/office/officeart/2005/8/layout/vProcess5"/>
    <dgm:cxn modelId="{8A9E155A-093B-4045-A9A4-EB8E9E5FF8C4}" type="presParOf" srcId="{7EA23530-D55E-44BE-82A7-9060B33E4F4F}" destId="{D003865F-27B9-4FC6-8CF7-4A0FDB2843A1}" srcOrd="0" destOrd="0" presId="urn:microsoft.com/office/officeart/2005/8/layout/vProcess5"/>
    <dgm:cxn modelId="{4CC53895-B4A0-4527-BC69-1C1B952AEA63}" type="presParOf" srcId="{7EA23530-D55E-44BE-82A7-9060B33E4F4F}" destId="{669EE1CC-CF6E-483B-A725-28C26272C126}" srcOrd="1" destOrd="0" presId="urn:microsoft.com/office/officeart/2005/8/layout/vProcess5"/>
    <dgm:cxn modelId="{838A91A1-259F-45CF-B912-E0095BEEE702}" type="presParOf" srcId="{7EA23530-D55E-44BE-82A7-9060B33E4F4F}" destId="{1A113C9E-92F0-4E76-9B0E-981B28191B17}" srcOrd="2" destOrd="0" presId="urn:microsoft.com/office/officeart/2005/8/layout/vProcess5"/>
    <dgm:cxn modelId="{656E7CF6-D558-4686-8588-7414F2B0447E}" type="presParOf" srcId="{7EA23530-D55E-44BE-82A7-9060B33E4F4F}" destId="{AF95D86F-8E8E-47A3-BC7D-032450B93553}" srcOrd="3" destOrd="0" presId="urn:microsoft.com/office/officeart/2005/8/layout/vProcess5"/>
    <dgm:cxn modelId="{4CB9E07D-0E84-40E2-BA78-7A3671B380D8}" type="presParOf" srcId="{7EA23530-D55E-44BE-82A7-9060B33E4F4F}" destId="{39C0D982-9289-482F-9310-0BF9B2648F99}" srcOrd="4" destOrd="0" presId="urn:microsoft.com/office/officeart/2005/8/layout/vProcess5"/>
    <dgm:cxn modelId="{505BC71E-2B07-4CF2-A42A-81E75F068B3E}" type="presParOf" srcId="{7EA23530-D55E-44BE-82A7-9060B33E4F4F}" destId="{61492935-BD3A-4720-9297-5B95EBA7B702}" srcOrd="5" destOrd="0" presId="urn:microsoft.com/office/officeart/2005/8/layout/vProcess5"/>
    <dgm:cxn modelId="{764025C9-90EB-4551-977A-266BD18F7BCC}" type="presParOf" srcId="{7EA23530-D55E-44BE-82A7-9060B33E4F4F}" destId="{27B9D0C2-9341-4ED9-9E8F-2A762DAD39CC}" srcOrd="6" destOrd="0" presId="urn:microsoft.com/office/officeart/2005/8/layout/vProcess5"/>
    <dgm:cxn modelId="{381AD36B-FA6E-4130-BAB6-76F755F41602}" type="presParOf" srcId="{7EA23530-D55E-44BE-82A7-9060B33E4F4F}" destId="{5F009B8F-6198-451A-B97A-515A8B1F5518}" srcOrd="7" destOrd="0" presId="urn:microsoft.com/office/officeart/2005/8/layout/vProcess5"/>
    <dgm:cxn modelId="{44781489-2C8D-45A7-AA25-B9BC4856315F}" type="presParOf" srcId="{7EA23530-D55E-44BE-82A7-9060B33E4F4F}" destId="{3D60C832-78AE-4251-8E03-BA0B50AE3946}" srcOrd="8" destOrd="0" presId="urn:microsoft.com/office/officeart/2005/8/layout/vProcess5"/>
    <dgm:cxn modelId="{A355D030-07AE-4DDF-904F-900E34B5D88A}" type="presParOf" srcId="{7EA23530-D55E-44BE-82A7-9060B33E4F4F}" destId="{3141C42B-B047-49EF-A781-EAEB73334ED0}" srcOrd="9" destOrd="0" presId="urn:microsoft.com/office/officeart/2005/8/layout/vProcess5"/>
    <dgm:cxn modelId="{8C7F3185-9A35-4464-A8FF-7CA60B131A2E}" type="presParOf" srcId="{7EA23530-D55E-44BE-82A7-9060B33E4F4F}" destId="{7B3DDB23-CA84-4B33-A659-76784E6A4651}" srcOrd="10" destOrd="0" presId="urn:microsoft.com/office/officeart/2005/8/layout/vProcess5"/>
    <dgm:cxn modelId="{44315A29-6191-48F9-861D-B93C7F8748EC}" type="presParOf" srcId="{7EA23530-D55E-44BE-82A7-9060B33E4F4F}" destId="{F5666EF8-FD60-4913-96FE-1F885E5BFFE9}" srcOrd="11" destOrd="0" presId="urn:microsoft.com/office/officeart/2005/8/layout/vProcess5"/>
    <dgm:cxn modelId="{1641B726-99AB-4361-9494-05B04127650D}" type="presParOf" srcId="{7EA23530-D55E-44BE-82A7-9060B33E4F4F}" destId="{9C9B505F-81CB-48A9-A152-EB45E5812B07}" srcOrd="12" destOrd="0" presId="urn:microsoft.com/office/officeart/2005/8/layout/vProcess5"/>
    <dgm:cxn modelId="{5F54C133-13A2-4406-AD21-DBEBC189548B}" type="presParOf" srcId="{7EA23530-D55E-44BE-82A7-9060B33E4F4F}" destId="{B618D2DB-DA1B-4AF7-84F2-7979F9EA48F5}" srcOrd="13" destOrd="0" presId="urn:microsoft.com/office/officeart/2005/8/layout/vProcess5"/>
    <dgm:cxn modelId="{95E4892A-F860-420E-B93B-1C88667BB49B}" type="presParOf" srcId="{7EA23530-D55E-44BE-82A7-9060B33E4F4F}" destId="{8B665B3B-304B-4059-A5B4-2D55F29F976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25B512-9B71-4B4F-93DD-C79DA45EA90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C83E04-AA6A-494E-B8E0-A83CCD4A4998}">
      <dgm:prSet phldrT="[Text]"/>
      <dgm:spPr/>
      <dgm:t>
        <a:bodyPr/>
        <a:lstStyle/>
        <a:p>
          <a:pPr algn="ctr"/>
          <a:r>
            <a:rPr lang="en-US" b="1" dirty="0" err="1" smtClean="0">
              <a:latin typeface="Arial Black" pitchFamily="34" charset="0"/>
            </a:rPr>
            <a:t>Eksternal</a:t>
          </a:r>
          <a:r>
            <a:rPr lang="en-US" b="1" dirty="0" smtClean="0">
              <a:latin typeface="Arial Black" pitchFamily="34" charset="0"/>
            </a:rPr>
            <a:t> Assessment GCG </a:t>
          </a:r>
          <a:r>
            <a:rPr lang="en-US" b="1" dirty="0" err="1" smtClean="0">
              <a:latin typeface="Arial Black" pitchFamily="34" charset="0"/>
            </a:rPr>
            <a:t>Oleh</a:t>
          </a:r>
          <a:r>
            <a:rPr lang="en-US" b="1" dirty="0" smtClean="0">
              <a:latin typeface="Arial Black" pitchFamily="34" charset="0"/>
            </a:rPr>
            <a:t> BPKP </a:t>
          </a:r>
          <a:r>
            <a:rPr lang="en-US" b="1" dirty="0" err="1" smtClean="0">
              <a:latin typeface="Arial Black" pitchFamily="34" charset="0"/>
            </a:rPr>
            <a:t>Tahun</a:t>
          </a:r>
          <a:r>
            <a:rPr lang="en-US" b="1" dirty="0" smtClean="0">
              <a:latin typeface="Arial Black" pitchFamily="34" charset="0"/>
            </a:rPr>
            <a:t> </a:t>
          </a:r>
          <a:r>
            <a:rPr lang="en-US" b="1" dirty="0" err="1" smtClean="0">
              <a:latin typeface="Arial Black" pitchFamily="34" charset="0"/>
            </a:rPr>
            <a:t>Buku</a:t>
          </a:r>
          <a:r>
            <a:rPr lang="en-US" b="1" dirty="0" smtClean="0">
              <a:latin typeface="Arial Black" pitchFamily="34" charset="0"/>
            </a:rPr>
            <a:t> 2013</a:t>
          </a:r>
          <a:endParaRPr lang="en-US" b="1" dirty="0">
            <a:latin typeface="Arial Black" pitchFamily="34" charset="0"/>
          </a:endParaRPr>
        </a:p>
      </dgm:t>
    </dgm:pt>
    <dgm:pt modelId="{AB12CAD3-E8DE-4340-B117-C085B200B86A}" type="parTrans" cxnId="{81273B2C-CDDA-43FA-B5B0-E4A6FE821B2C}">
      <dgm:prSet/>
      <dgm:spPr/>
      <dgm:t>
        <a:bodyPr/>
        <a:lstStyle/>
        <a:p>
          <a:endParaRPr lang="en-US"/>
        </a:p>
      </dgm:t>
    </dgm:pt>
    <dgm:pt modelId="{5DB7ED25-77E1-4002-BED0-5E6334275D59}" type="sibTrans" cxnId="{81273B2C-CDDA-43FA-B5B0-E4A6FE821B2C}">
      <dgm:prSet/>
      <dgm:spPr/>
      <dgm:t>
        <a:bodyPr/>
        <a:lstStyle/>
        <a:p>
          <a:endParaRPr lang="en-US"/>
        </a:p>
      </dgm:t>
    </dgm:pt>
    <dgm:pt modelId="{C805B438-BFB3-47AD-884B-88C9AE13A3E9}">
      <dgm:prSet phldrT="[Text]"/>
      <dgm:spPr/>
      <dgm:t>
        <a:bodyPr/>
        <a:lstStyle/>
        <a:p>
          <a:r>
            <a:rPr lang="en-US" dirty="0" smtClean="0">
              <a:latin typeface="Arial Black" pitchFamily="34" charset="0"/>
            </a:rPr>
            <a:t>Self-Assessment GCG </a:t>
          </a:r>
          <a:r>
            <a:rPr lang="en-US" dirty="0" err="1" smtClean="0">
              <a:latin typeface="Arial Black" pitchFamily="34" charset="0"/>
            </a:rPr>
            <a:t>Oleh</a:t>
          </a:r>
          <a:r>
            <a:rPr lang="en-US" dirty="0" smtClean="0">
              <a:latin typeface="Arial Black" pitchFamily="34" charset="0"/>
            </a:rPr>
            <a:t> </a:t>
          </a:r>
          <a:r>
            <a:rPr lang="id-ID" dirty="0" smtClean="0">
              <a:latin typeface="Arial Black" pitchFamily="34" charset="0"/>
            </a:rPr>
            <a:t>PT </a:t>
          </a:r>
          <a:r>
            <a:rPr lang="en-US" dirty="0" smtClean="0">
              <a:latin typeface="Arial Black" pitchFamily="34" charset="0"/>
            </a:rPr>
            <a:t>PDSI </a:t>
          </a:r>
          <a:r>
            <a:rPr lang="en-US" dirty="0" err="1" smtClean="0">
              <a:latin typeface="Arial Black" pitchFamily="34" charset="0"/>
            </a:rPr>
            <a:t>Tahun</a:t>
          </a:r>
          <a:r>
            <a:rPr lang="en-US" dirty="0" smtClean="0">
              <a:latin typeface="Arial Black" pitchFamily="34" charset="0"/>
            </a:rPr>
            <a:t> </a:t>
          </a:r>
          <a:r>
            <a:rPr lang="en-US" dirty="0" err="1" smtClean="0">
              <a:latin typeface="Arial Black" pitchFamily="34" charset="0"/>
            </a:rPr>
            <a:t>Buku</a:t>
          </a:r>
          <a:endParaRPr lang="en-US" dirty="0" smtClean="0">
            <a:latin typeface="Arial Black" pitchFamily="34" charset="0"/>
          </a:endParaRPr>
        </a:p>
        <a:p>
          <a:r>
            <a:rPr lang="en-US" dirty="0" smtClean="0">
              <a:latin typeface="Arial Black" pitchFamily="34" charset="0"/>
            </a:rPr>
            <a:t>2014</a:t>
          </a:r>
          <a:endParaRPr lang="en-US" dirty="0">
            <a:latin typeface="Arial Black" pitchFamily="34" charset="0"/>
          </a:endParaRPr>
        </a:p>
      </dgm:t>
    </dgm:pt>
    <dgm:pt modelId="{0A2ECD7E-5EA9-42D4-BFCE-A3DAD51675FB}" type="parTrans" cxnId="{B27DA2EF-2D69-4D9A-9750-D0F1B174FBC2}">
      <dgm:prSet/>
      <dgm:spPr/>
      <dgm:t>
        <a:bodyPr/>
        <a:lstStyle/>
        <a:p>
          <a:endParaRPr lang="en-US"/>
        </a:p>
      </dgm:t>
    </dgm:pt>
    <dgm:pt modelId="{0A0ACBCD-0730-4E0D-85C0-644C159E6A32}" type="sibTrans" cxnId="{B27DA2EF-2D69-4D9A-9750-D0F1B174FBC2}">
      <dgm:prSet/>
      <dgm:spPr/>
      <dgm:t>
        <a:bodyPr/>
        <a:lstStyle/>
        <a:p>
          <a:endParaRPr lang="en-US"/>
        </a:p>
      </dgm:t>
    </dgm:pt>
    <dgm:pt modelId="{CC5A25A0-B803-42B5-96BA-022BFFDFDBE1}">
      <dgm:prSet phldrT="[Text]"/>
      <dgm:spPr/>
      <dgm:t>
        <a:bodyPr/>
        <a:lstStyle/>
        <a:p>
          <a:pPr algn="ctr"/>
          <a:r>
            <a:rPr lang="en-US" b="1" dirty="0" err="1" smtClean="0">
              <a:latin typeface="Arial Black" pitchFamily="34" charset="0"/>
            </a:rPr>
            <a:t>Eksternal</a:t>
          </a:r>
          <a:r>
            <a:rPr lang="en-US" b="1" dirty="0" smtClean="0">
              <a:latin typeface="Arial Black" pitchFamily="34" charset="0"/>
            </a:rPr>
            <a:t> Assessment GCG </a:t>
          </a:r>
          <a:r>
            <a:rPr lang="en-US" b="1" dirty="0" err="1" smtClean="0">
              <a:latin typeface="Arial Black" pitchFamily="34" charset="0"/>
            </a:rPr>
            <a:t>Oleh</a:t>
          </a:r>
          <a:r>
            <a:rPr lang="en-US" b="1" dirty="0" smtClean="0">
              <a:latin typeface="Arial Black" pitchFamily="34" charset="0"/>
            </a:rPr>
            <a:t> BPKP </a:t>
          </a:r>
          <a:r>
            <a:rPr lang="en-US" b="1" dirty="0" err="1" smtClean="0">
              <a:latin typeface="Arial Black" pitchFamily="34" charset="0"/>
            </a:rPr>
            <a:t>Tahun</a:t>
          </a:r>
          <a:r>
            <a:rPr lang="en-US" b="1" dirty="0" smtClean="0">
              <a:latin typeface="Arial Black" pitchFamily="34" charset="0"/>
            </a:rPr>
            <a:t> </a:t>
          </a:r>
          <a:r>
            <a:rPr lang="en-US" b="1" dirty="0" err="1" smtClean="0">
              <a:latin typeface="Arial Black" pitchFamily="34" charset="0"/>
            </a:rPr>
            <a:t>Buku</a:t>
          </a:r>
          <a:r>
            <a:rPr lang="en-US" b="1" dirty="0" smtClean="0">
              <a:latin typeface="Arial Black" pitchFamily="34" charset="0"/>
            </a:rPr>
            <a:t> </a:t>
          </a:r>
          <a:r>
            <a:rPr lang="en-US" dirty="0" smtClean="0">
              <a:latin typeface="Arial Black" pitchFamily="34" charset="0"/>
            </a:rPr>
            <a:t>2015</a:t>
          </a:r>
          <a:endParaRPr lang="en-US" dirty="0">
            <a:latin typeface="Arial Black" pitchFamily="34" charset="0"/>
          </a:endParaRPr>
        </a:p>
      </dgm:t>
    </dgm:pt>
    <dgm:pt modelId="{3AE83917-6B04-4AF1-9BBF-931BBA48E0C0}" type="parTrans" cxnId="{A9AE6593-293A-4650-8610-F02859B72923}">
      <dgm:prSet/>
      <dgm:spPr/>
      <dgm:t>
        <a:bodyPr/>
        <a:lstStyle/>
        <a:p>
          <a:endParaRPr lang="en-US"/>
        </a:p>
      </dgm:t>
    </dgm:pt>
    <dgm:pt modelId="{5D1B145A-46CC-46F5-9F02-ABD153959D34}" type="sibTrans" cxnId="{A9AE6593-293A-4650-8610-F02859B72923}">
      <dgm:prSet/>
      <dgm:spPr/>
      <dgm:t>
        <a:bodyPr/>
        <a:lstStyle/>
        <a:p>
          <a:endParaRPr lang="en-US"/>
        </a:p>
      </dgm:t>
    </dgm:pt>
    <dgm:pt modelId="{87AD9193-F1FC-49EF-BF72-5B945EF0772E}">
      <dgm:prSet/>
      <dgm:spPr/>
      <dgm:t>
        <a:bodyPr/>
        <a:lstStyle/>
        <a:p>
          <a:pPr algn="ctr"/>
          <a:r>
            <a:rPr lang="en-US" b="1" dirty="0" smtClean="0">
              <a:latin typeface="Arial Black" pitchFamily="34" charset="0"/>
            </a:rPr>
            <a:t>Self-Assessment GCG </a:t>
          </a:r>
          <a:r>
            <a:rPr lang="en-US" b="1" dirty="0" err="1" smtClean="0">
              <a:latin typeface="Arial Black" pitchFamily="34" charset="0"/>
            </a:rPr>
            <a:t>Oleh</a:t>
          </a:r>
          <a:r>
            <a:rPr lang="en-US" b="1" dirty="0" smtClean="0">
              <a:latin typeface="Arial Black" pitchFamily="34" charset="0"/>
            </a:rPr>
            <a:t> </a:t>
          </a:r>
          <a:r>
            <a:rPr lang="id-ID" b="1" dirty="0" smtClean="0">
              <a:latin typeface="Arial Black" pitchFamily="34" charset="0"/>
            </a:rPr>
            <a:t>PT </a:t>
          </a:r>
          <a:r>
            <a:rPr lang="en-US" b="1" dirty="0" smtClean="0">
              <a:latin typeface="Arial Black" pitchFamily="34" charset="0"/>
            </a:rPr>
            <a:t>PDSI </a:t>
          </a:r>
          <a:r>
            <a:rPr lang="en-US" b="1" dirty="0" err="1" smtClean="0">
              <a:latin typeface="Arial Black" pitchFamily="34" charset="0"/>
            </a:rPr>
            <a:t>Tahun</a:t>
          </a:r>
          <a:r>
            <a:rPr lang="en-US" b="1" dirty="0" smtClean="0">
              <a:latin typeface="Arial Black" pitchFamily="34" charset="0"/>
            </a:rPr>
            <a:t> </a:t>
          </a:r>
          <a:r>
            <a:rPr lang="en-US" b="1" dirty="0" err="1" smtClean="0">
              <a:latin typeface="Arial Black" pitchFamily="34" charset="0"/>
            </a:rPr>
            <a:t>Buku</a:t>
          </a:r>
          <a:endParaRPr lang="en-US" b="1" dirty="0" smtClean="0">
            <a:latin typeface="Arial Black" pitchFamily="34" charset="0"/>
          </a:endParaRPr>
        </a:p>
        <a:p>
          <a:pPr algn="ctr"/>
          <a:r>
            <a:rPr lang="en-US" b="1" dirty="0" smtClean="0">
              <a:latin typeface="Arial Black" pitchFamily="34" charset="0"/>
            </a:rPr>
            <a:t>2016</a:t>
          </a:r>
          <a:endParaRPr lang="en-US" b="1" dirty="0">
            <a:latin typeface="Arial Black" pitchFamily="34" charset="0"/>
          </a:endParaRPr>
        </a:p>
      </dgm:t>
    </dgm:pt>
    <dgm:pt modelId="{43409625-ACD9-4B45-B285-7937ED240BE4}" type="parTrans" cxnId="{67529906-BA69-4686-8848-2631209EF8E4}">
      <dgm:prSet/>
      <dgm:spPr/>
      <dgm:t>
        <a:bodyPr/>
        <a:lstStyle/>
        <a:p>
          <a:endParaRPr lang="en-US"/>
        </a:p>
      </dgm:t>
    </dgm:pt>
    <dgm:pt modelId="{5FDEE9CD-EDBB-414B-AD2A-D3F46C83C10F}" type="sibTrans" cxnId="{67529906-BA69-4686-8848-2631209EF8E4}">
      <dgm:prSet/>
      <dgm:spPr/>
      <dgm:t>
        <a:bodyPr/>
        <a:lstStyle/>
        <a:p>
          <a:endParaRPr lang="en-US"/>
        </a:p>
      </dgm:t>
    </dgm:pt>
    <dgm:pt modelId="{BB8C7757-638B-4273-9A0D-1418E8A2BC54}" type="pres">
      <dgm:prSet presAssocID="{0525B512-9B71-4B4F-93DD-C79DA45EA90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D4F210-CB3B-4E39-BEC0-D479E7E66F03}" type="pres">
      <dgm:prSet presAssocID="{0525B512-9B71-4B4F-93DD-C79DA45EA902}" presName="arrow" presStyleLbl="bgShp" presStyleIdx="0" presStyleCnt="1" custLinFactNeighborX="385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21D5BAE-3C9F-4B1B-B8B4-1125C5D74244}" type="pres">
      <dgm:prSet presAssocID="{0525B512-9B71-4B4F-93DD-C79DA45EA902}" presName="arrowDiagram4" presStyleCnt="0"/>
      <dgm:spPr/>
      <dgm:t>
        <a:bodyPr/>
        <a:lstStyle/>
        <a:p>
          <a:endParaRPr lang="id-ID"/>
        </a:p>
      </dgm:t>
    </dgm:pt>
    <dgm:pt modelId="{17C3BF9A-A5B5-41CA-820E-1B009CAF29A8}" type="pres">
      <dgm:prSet presAssocID="{DEC83E04-AA6A-494E-B8E0-A83CCD4A4998}" presName="bullet4a" presStyleLbl="node1" presStyleIdx="0" presStyleCnt="4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3350F768-1F4A-45A7-AD43-96A7C92FCB4C}" type="pres">
      <dgm:prSet presAssocID="{DEC83E04-AA6A-494E-B8E0-A83CCD4A4998}" presName="textBox4a" presStyleLbl="revTx" presStyleIdx="0" presStyleCnt="4" custLinFactY="-58910" custLinFactNeighborX="-9441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BE93D-3C3D-4B45-AF25-C7434C3BEFE9}" type="pres">
      <dgm:prSet presAssocID="{C805B438-BFB3-47AD-884B-88C9AE13A3E9}" presName="bullet4b" presStyleLbl="node1" presStyleIdx="1" presStyleCnt="4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FA319961-0D4E-4CCD-89A8-A0E2CDD90668}" type="pres">
      <dgm:prSet presAssocID="{C805B438-BFB3-47AD-884B-88C9AE13A3E9}" presName="textBox4b" presStyleLbl="revTx" presStyleIdx="1" presStyleCnt="4" custScaleX="123065" custScaleY="52875" custLinFactY="-13302" custLinFactNeighborX="-6633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79A16-4F5E-40CF-9520-88D006A38C39}" type="pres">
      <dgm:prSet presAssocID="{CC5A25A0-B803-42B5-96BA-022BFFDFDBE1}" presName="bullet4c" presStyleLbl="node1" presStyleIdx="2" presStyleCnt="4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EC56C181-8BCD-4FD1-8125-AE6DAB7CE4C5}" type="pres">
      <dgm:prSet presAssocID="{CC5A25A0-B803-42B5-96BA-022BFFDFDBE1}" presName="textBox4c" presStyleLbl="revTx" presStyleIdx="2" presStyleCnt="4" custScaleY="43357" custLinFactNeighborX="-18620" custLinFactNeighborY="7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B6555-A6E7-4A6F-B162-4D8E5D14CEF4}" type="pres">
      <dgm:prSet presAssocID="{87AD9193-F1FC-49EF-BF72-5B945EF0772E}" presName="bullet4d" presStyleLbl="node1" presStyleIdx="3" presStyleCnt="4" custScaleX="104867" custScaleY="101872" custLinFactNeighborY="-4430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CC638352-58D3-4CE7-A5AF-752C0A6E0617}" type="pres">
      <dgm:prSet presAssocID="{87AD9193-F1FC-49EF-BF72-5B945EF0772E}" presName="textBox4d" presStyleLbl="revTx" presStyleIdx="3" presStyleCnt="4" custScaleX="119632" custScaleY="32393" custLinFactNeighborX="-15217" custLinFactNeighborY="9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074FB0-0081-4B15-A143-77933F0D7F8B}" type="presOf" srcId="{CC5A25A0-B803-42B5-96BA-022BFFDFDBE1}" destId="{EC56C181-8BCD-4FD1-8125-AE6DAB7CE4C5}" srcOrd="0" destOrd="0" presId="urn:microsoft.com/office/officeart/2005/8/layout/arrow2"/>
    <dgm:cxn modelId="{5F4B1DB6-A6ED-407D-8BAA-0FD06B40643E}" type="presOf" srcId="{C805B438-BFB3-47AD-884B-88C9AE13A3E9}" destId="{FA319961-0D4E-4CCD-89A8-A0E2CDD90668}" srcOrd="0" destOrd="0" presId="urn:microsoft.com/office/officeart/2005/8/layout/arrow2"/>
    <dgm:cxn modelId="{651FAFB9-BD8A-41DA-AD1B-19FAFE29415F}" type="presOf" srcId="{87AD9193-F1FC-49EF-BF72-5B945EF0772E}" destId="{CC638352-58D3-4CE7-A5AF-752C0A6E0617}" srcOrd="0" destOrd="0" presId="urn:microsoft.com/office/officeart/2005/8/layout/arrow2"/>
    <dgm:cxn modelId="{69F8EAF8-7E0D-42DE-B27A-07418D6452E2}" type="presOf" srcId="{DEC83E04-AA6A-494E-B8E0-A83CCD4A4998}" destId="{3350F768-1F4A-45A7-AD43-96A7C92FCB4C}" srcOrd="0" destOrd="0" presId="urn:microsoft.com/office/officeart/2005/8/layout/arrow2"/>
    <dgm:cxn modelId="{A9AE6593-293A-4650-8610-F02859B72923}" srcId="{0525B512-9B71-4B4F-93DD-C79DA45EA902}" destId="{CC5A25A0-B803-42B5-96BA-022BFFDFDBE1}" srcOrd="2" destOrd="0" parTransId="{3AE83917-6B04-4AF1-9BBF-931BBA48E0C0}" sibTransId="{5D1B145A-46CC-46F5-9F02-ABD153959D34}"/>
    <dgm:cxn modelId="{67529906-BA69-4686-8848-2631209EF8E4}" srcId="{0525B512-9B71-4B4F-93DD-C79DA45EA902}" destId="{87AD9193-F1FC-49EF-BF72-5B945EF0772E}" srcOrd="3" destOrd="0" parTransId="{43409625-ACD9-4B45-B285-7937ED240BE4}" sibTransId="{5FDEE9CD-EDBB-414B-AD2A-D3F46C83C10F}"/>
    <dgm:cxn modelId="{B27DA2EF-2D69-4D9A-9750-D0F1B174FBC2}" srcId="{0525B512-9B71-4B4F-93DD-C79DA45EA902}" destId="{C805B438-BFB3-47AD-884B-88C9AE13A3E9}" srcOrd="1" destOrd="0" parTransId="{0A2ECD7E-5EA9-42D4-BFCE-A3DAD51675FB}" sibTransId="{0A0ACBCD-0730-4E0D-85C0-644C159E6A32}"/>
    <dgm:cxn modelId="{038AF446-734B-42B3-8D81-89368A487AFC}" type="presOf" srcId="{0525B512-9B71-4B4F-93DD-C79DA45EA902}" destId="{BB8C7757-638B-4273-9A0D-1418E8A2BC54}" srcOrd="0" destOrd="0" presId="urn:microsoft.com/office/officeart/2005/8/layout/arrow2"/>
    <dgm:cxn modelId="{81273B2C-CDDA-43FA-B5B0-E4A6FE821B2C}" srcId="{0525B512-9B71-4B4F-93DD-C79DA45EA902}" destId="{DEC83E04-AA6A-494E-B8E0-A83CCD4A4998}" srcOrd="0" destOrd="0" parTransId="{AB12CAD3-E8DE-4340-B117-C085B200B86A}" sibTransId="{5DB7ED25-77E1-4002-BED0-5E6334275D59}"/>
    <dgm:cxn modelId="{9F16786D-ED98-45F8-B238-A67E0FEAD295}" type="presParOf" srcId="{BB8C7757-638B-4273-9A0D-1418E8A2BC54}" destId="{44D4F210-CB3B-4E39-BEC0-D479E7E66F03}" srcOrd="0" destOrd="0" presId="urn:microsoft.com/office/officeart/2005/8/layout/arrow2"/>
    <dgm:cxn modelId="{2368B49F-C860-46A6-89A2-3137FE1DC172}" type="presParOf" srcId="{BB8C7757-638B-4273-9A0D-1418E8A2BC54}" destId="{E21D5BAE-3C9F-4B1B-B8B4-1125C5D74244}" srcOrd="1" destOrd="0" presId="urn:microsoft.com/office/officeart/2005/8/layout/arrow2"/>
    <dgm:cxn modelId="{76047F85-778A-4E7B-847E-91692A3103F3}" type="presParOf" srcId="{E21D5BAE-3C9F-4B1B-B8B4-1125C5D74244}" destId="{17C3BF9A-A5B5-41CA-820E-1B009CAF29A8}" srcOrd="0" destOrd="0" presId="urn:microsoft.com/office/officeart/2005/8/layout/arrow2"/>
    <dgm:cxn modelId="{EBE7B0C8-EC78-4162-9E4C-6A1928C60666}" type="presParOf" srcId="{E21D5BAE-3C9F-4B1B-B8B4-1125C5D74244}" destId="{3350F768-1F4A-45A7-AD43-96A7C92FCB4C}" srcOrd="1" destOrd="0" presId="urn:microsoft.com/office/officeart/2005/8/layout/arrow2"/>
    <dgm:cxn modelId="{1CCBED76-66B7-4684-AF3D-B78AE0FD5B39}" type="presParOf" srcId="{E21D5BAE-3C9F-4B1B-B8B4-1125C5D74244}" destId="{E58BE93D-3C3D-4B45-AF25-C7434C3BEFE9}" srcOrd="2" destOrd="0" presId="urn:microsoft.com/office/officeart/2005/8/layout/arrow2"/>
    <dgm:cxn modelId="{EFABA9E4-2200-4876-A017-0A728AF67EBD}" type="presParOf" srcId="{E21D5BAE-3C9F-4B1B-B8B4-1125C5D74244}" destId="{FA319961-0D4E-4CCD-89A8-A0E2CDD90668}" srcOrd="3" destOrd="0" presId="urn:microsoft.com/office/officeart/2005/8/layout/arrow2"/>
    <dgm:cxn modelId="{F92C2C4D-8D01-4B53-B983-934BD587C379}" type="presParOf" srcId="{E21D5BAE-3C9F-4B1B-B8B4-1125C5D74244}" destId="{47F79A16-4F5E-40CF-9520-88D006A38C39}" srcOrd="4" destOrd="0" presId="urn:microsoft.com/office/officeart/2005/8/layout/arrow2"/>
    <dgm:cxn modelId="{777129EF-A94D-4F13-B673-6D44DA698DB4}" type="presParOf" srcId="{E21D5BAE-3C9F-4B1B-B8B4-1125C5D74244}" destId="{EC56C181-8BCD-4FD1-8125-AE6DAB7CE4C5}" srcOrd="5" destOrd="0" presId="urn:microsoft.com/office/officeart/2005/8/layout/arrow2"/>
    <dgm:cxn modelId="{0D645EC5-DC47-4728-BEE3-B415BC39B7AE}" type="presParOf" srcId="{E21D5BAE-3C9F-4B1B-B8B4-1125C5D74244}" destId="{3E9B6555-A6E7-4A6F-B162-4D8E5D14CEF4}" srcOrd="6" destOrd="0" presId="urn:microsoft.com/office/officeart/2005/8/layout/arrow2"/>
    <dgm:cxn modelId="{AF950B7D-C7E7-4FE1-88CB-837DA50620EE}" type="presParOf" srcId="{E21D5BAE-3C9F-4B1B-B8B4-1125C5D74244}" destId="{CC638352-58D3-4CE7-A5AF-752C0A6E061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FCFF9-EAE6-4237-A592-476C447852C8}">
      <dsp:nvSpPr>
        <dsp:cNvPr id="0" name=""/>
        <dsp:cNvSpPr/>
      </dsp:nvSpPr>
      <dsp:spPr>
        <a:xfrm rot="10800000">
          <a:off x="1134122" y="1961"/>
          <a:ext cx="4155186" cy="350061"/>
        </a:xfrm>
        <a:prstGeom prst="homePlate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6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Code of Corporate Governance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221637" y="1961"/>
        <a:ext cx="4067671" cy="350061"/>
      </dsp:txXfrm>
    </dsp:sp>
    <dsp:sp modelId="{1646A951-9D51-403A-BE19-F6FD5D5CB4AF}">
      <dsp:nvSpPr>
        <dsp:cNvPr id="0" name=""/>
        <dsp:cNvSpPr/>
      </dsp:nvSpPr>
      <dsp:spPr>
        <a:xfrm>
          <a:off x="959091" y="1961"/>
          <a:ext cx="350061" cy="3500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5F8D6-F07E-4D15-AE6F-D67E7F1DFBE3}">
      <dsp:nvSpPr>
        <dsp:cNvPr id="0" name=""/>
        <dsp:cNvSpPr/>
      </dsp:nvSpPr>
      <dsp:spPr>
        <a:xfrm rot="10800000">
          <a:off x="1134122" y="456518"/>
          <a:ext cx="4155186" cy="350061"/>
        </a:xfrm>
        <a:prstGeom prst="homePlate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6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Board Manual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221637" y="456518"/>
        <a:ext cx="4067671" cy="350061"/>
      </dsp:txXfrm>
    </dsp:sp>
    <dsp:sp modelId="{E34BE1CE-07CD-4017-88D5-A1788B71DEDB}">
      <dsp:nvSpPr>
        <dsp:cNvPr id="0" name=""/>
        <dsp:cNvSpPr/>
      </dsp:nvSpPr>
      <dsp:spPr>
        <a:xfrm>
          <a:off x="959091" y="456518"/>
          <a:ext cx="350061" cy="35006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269AF-6D18-445A-B224-72B9EDA6AD74}">
      <dsp:nvSpPr>
        <dsp:cNvPr id="0" name=""/>
        <dsp:cNvSpPr/>
      </dsp:nvSpPr>
      <dsp:spPr>
        <a:xfrm rot="10800000">
          <a:off x="1134122" y="911075"/>
          <a:ext cx="4155186" cy="350061"/>
        </a:xfrm>
        <a:prstGeom prst="homePlate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6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Code of Conduct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221637" y="911075"/>
        <a:ext cx="4067671" cy="350061"/>
      </dsp:txXfrm>
    </dsp:sp>
    <dsp:sp modelId="{0AE4AF6F-3343-4B50-8AC6-6118841265E4}">
      <dsp:nvSpPr>
        <dsp:cNvPr id="0" name=""/>
        <dsp:cNvSpPr/>
      </dsp:nvSpPr>
      <dsp:spPr>
        <a:xfrm>
          <a:off x="959091" y="911075"/>
          <a:ext cx="350061" cy="35006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1B0AD-BF1E-4C7C-B59B-DE664700797F}">
      <dsp:nvSpPr>
        <dsp:cNvPr id="0" name=""/>
        <dsp:cNvSpPr/>
      </dsp:nvSpPr>
      <dsp:spPr>
        <a:xfrm rot="10800000">
          <a:off x="1134122" y="1365633"/>
          <a:ext cx="4155186" cy="350061"/>
        </a:xfrm>
        <a:prstGeom prst="homePlate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6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Piagam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Komite</a:t>
          </a:r>
          <a:r>
            <a:rPr lang="en-US" sz="1600" kern="1200" dirty="0" smtClean="0">
              <a:solidFill>
                <a:schemeClr val="tx1"/>
              </a:solidFill>
            </a:rPr>
            <a:t> Audit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221637" y="1365633"/>
        <a:ext cx="4067671" cy="350061"/>
      </dsp:txXfrm>
    </dsp:sp>
    <dsp:sp modelId="{CB596067-556C-4108-8C2A-3C6624723409}">
      <dsp:nvSpPr>
        <dsp:cNvPr id="0" name=""/>
        <dsp:cNvSpPr/>
      </dsp:nvSpPr>
      <dsp:spPr>
        <a:xfrm>
          <a:off x="959091" y="1365633"/>
          <a:ext cx="350061" cy="35006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56DA7-D489-4EEA-BAC3-0CDA9C552252}">
      <dsp:nvSpPr>
        <dsp:cNvPr id="0" name=""/>
        <dsp:cNvSpPr/>
      </dsp:nvSpPr>
      <dsp:spPr>
        <a:xfrm rot="10800000">
          <a:off x="1134122" y="1820190"/>
          <a:ext cx="4155186" cy="350061"/>
        </a:xfrm>
        <a:prstGeom prst="homePlate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6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Piagam</a:t>
          </a:r>
          <a:r>
            <a:rPr lang="en-US" sz="1600" kern="1200" dirty="0" smtClean="0">
              <a:solidFill>
                <a:schemeClr val="tx1"/>
              </a:solidFill>
            </a:rPr>
            <a:t> Internal Audit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221637" y="1820190"/>
        <a:ext cx="4067671" cy="350061"/>
      </dsp:txXfrm>
    </dsp:sp>
    <dsp:sp modelId="{C66448B0-9830-4688-A3A5-0D3DC94F88C0}">
      <dsp:nvSpPr>
        <dsp:cNvPr id="0" name=""/>
        <dsp:cNvSpPr/>
      </dsp:nvSpPr>
      <dsp:spPr>
        <a:xfrm>
          <a:off x="959091" y="1820190"/>
          <a:ext cx="350061" cy="35006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8DB7A-CDE5-4C3B-9656-6B579F94296A}">
      <dsp:nvSpPr>
        <dsp:cNvPr id="0" name=""/>
        <dsp:cNvSpPr/>
      </dsp:nvSpPr>
      <dsp:spPr>
        <a:xfrm rot="10800000">
          <a:off x="1134122" y="2274747"/>
          <a:ext cx="4155186" cy="350061"/>
        </a:xfrm>
        <a:prstGeom prst="homePlate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6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Whistleblowing system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221637" y="2274747"/>
        <a:ext cx="4067671" cy="350061"/>
      </dsp:txXfrm>
    </dsp:sp>
    <dsp:sp modelId="{817A18C0-8E14-43BF-BAFA-6E52F174C4C6}">
      <dsp:nvSpPr>
        <dsp:cNvPr id="0" name=""/>
        <dsp:cNvSpPr/>
      </dsp:nvSpPr>
      <dsp:spPr>
        <a:xfrm>
          <a:off x="959091" y="2274747"/>
          <a:ext cx="350061" cy="35006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55237-0223-4A56-AABF-CC6D45EEAF34}">
      <dsp:nvSpPr>
        <dsp:cNvPr id="0" name=""/>
        <dsp:cNvSpPr/>
      </dsp:nvSpPr>
      <dsp:spPr>
        <a:xfrm rot="10800000">
          <a:off x="1134122" y="2729305"/>
          <a:ext cx="4155186" cy="350061"/>
        </a:xfrm>
        <a:prstGeom prst="homePlate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6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Management Policy and SOP (Standard Operating System)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221637" y="2729305"/>
        <a:ext cx="4067671" cy="350061"/>
      </dsp:txXfrm>
    </dsp:sp>
    <dsp:sp modelId="{98F36057-5D44-4525-A173-C1675EDC2F86}">
      <dsp:nvSpPr>
        <dsp:cNvPr id="0" name=""/>
        <dsp:cNvSpPr/>
      </dsp:nvSpPr>
      <dsp:spPr>
        <a:xfrm>
          <a:off x="959091" y="2729305"/>
          <a:ext cx="350061" cy="350061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B19C4-7369-4278-A664-DE790D921DC4}">
      <dsp:nvSpPr>
        <dsp:cNvPr id="0" name=""/>
        <dsp:cNvSpPr/>
      </dsp:nvSpPr>
      <dsp:spPr>
        <a:xfrm rot="10800000">
          <a:off x="1134122" y="3183862"/>
          <a:ext cx="4155186" cy="350061"/>
        </a:xfrm>
        <a:prstGeom prst="homePlate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6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Code of Conduct (COC)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221637" y="3183862"/>
        <a:ext cx="4067671" cy="350061"/>
      </dsp:txXfrm>
    </dsp:sp>
    <dsp:sp modelId="{BFF20FB3-6168-49DA-A396-B6DCD7A2F4B6}">
      <dsp:nvSpPr>
        <dsp:cNvPr id="0" name=""/>
        <dsp:cNvSpPr/>
      </dsp:nvSpPr>
      <dsp:spPr>
        <a:xfrm>
          <a:off x="959091" y="3183862"/>
          <a:ext cx="350061" cy="350061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4D41D-1D3D-4416-AFA8-D8CDD8049C2A}">
      <dsp:nvSpPr>
        <dsp:cNvPr id="0" name=""/>
        <dsp:cNvSpPr/>
      </dsp:nvSpPr>
      <dsp:spPr>
        <a:xfrm rot="10800000">
          <a:off x="1134122" y="3638420"/>
          <a:ext cx="4155186" cy="350061"/>
        </a:xfrm>
        <a:prstGeom prst="homePlate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6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Conflict of Interest (COI)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221637" y="3638420"/>
        <a:ext cx="4067671" cy="350061"/>
      </dsp:txXfrm>
    </dsp:sp>
    <dsp:sp modelId="{E6F185A8-4CB2-4590-A454-98911B1AE77E}">
      <dsp:nvSpPr>
        <dsp:cNvPr id="0" name=""/>
        <dsp:cNvSpPr/>
      </dsp:nvSpPr>
      <dsp:spPr>
        <a:xfrm>
          <a:off x="959091" y="3638420"/>
          <a:ext cx="350061" cy="350061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4DE9B-DBBD-444A-B5B4-9FE2247A90DD}">
      <dsp:nvSpPr>
        <dsp:cNvPr id="0" name=""/>
        <dsp:cNvSpPr/>
      </dsp:nvSpPr>
      <dsp:spPr>
        <a:xfrm rot="10800000">
          <a:off x="1134122" y="4092977"/>
          <a:ext cx="4155186" cy="350061"/>
        </a:xfrm>
        <a:prstGeom prst="homePlate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6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Pakta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Integritas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221637" y="4092977"/>
        <a:ext cx="4067671" cy="350061"/>
      </dsp:txXfrm>
    </dsp:sp>
    <dsp:sp modelId="{F17E0FDD-8F9F-4B7E-A43B-FB099A1D93B8}">
      <dsp:nvSpPr>
        <dsp:cNvPr id="0" name=""/>
        <dsp:cNvSpPr/>
      </dsp:nvSpPr>
      <dsp:spPr>
        <a:xfrm>
          <a:off x="959091" y="4092977"/>
          <a:ext cx="350061" cy="350061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57BBE-8DA8-44D7-9F2A-7C4A15E3EB26}">
      <dsp:nvSpPr>
        <dsp:cNvPr id="0" name=""/>
        <dsp:cNvSpPr/>
      </dsp:nvSpPr>
      <dsp:spPr>
        <a:xfrm rot="16200000">
          <a:off x="-861311" y="862254"/>
          <a:ext cx="4176464" cy="2451954"/>
        </a:xfrm>
        <a:prstGeom prst="flowChartManualOperation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88900" lvl="0" indent="-889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</a:rPr>
            <a:t>- </a:t>
          </a:r>
          <a:r>
            <a:rPr lang="en-US" sz="1200" b="1" kern="1200" dirty="0" err="1" smtClean="0">
              <a:solidFill>
                <a:schemeClr val="tx1"/>
              </a:solidFill>
            </a:rPr>
            <a:t>Mengarahkan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dan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mengendalikan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hubungan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kerja</a:t>
          </a:r>
          <a:r>
            <a:rPr lang="en-US" sz="1200" b="1" kern="1200" dirty="0" smtClean="0">
              <a:solidFill>
                <a:schemeClr val="tx1"/>
              </a:solidFill>
            </a:rPr>
            <a:t> Organ </a:t>
          </a:r>
          <a:r>
            <a:rPr lang="id-ID" sz="1200" b="1" kern="1200" dirty="0" smtClean="0">
              <a:solidFill>
                <a:schemeClr val="tx1"/>
              </a:solidFill>
            </a:rPr>
            <a:t>PT </a:t>
          </a:r>
          <a:r>
            <a:rPr lang="en-US" sz="1200" b="1" kern="1200" dirty="0" smtClean="0">
              <a:solidFill>
                <a:schemeClr val="tx1"/>
              </a:solidFill>
            </a:rPr>
            <a:t>PDSI </a:t>
          </a:r>
          <a:r>
            <a:rPr lang="en-US" sz="1200" b="1" kern="1200" dirty="0" err="1" smtClean="0">
              <a:solidFill>
                <a:schemeClr val="tx1"/>
              </a:solidFill>
            </a:rPr>
            <a:t>melalui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Rapat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Umum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Pemegang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Saham</a:t>
          </a:r>
          <a:r>
            <a:rPr lang="en-US" sz="1200" b="1" kern="1200" dirty="0" smtClean="0">
              <a:solidFill>
                <a:schemeClr val="tx1"/>
              </a:solidFill>
            </a:rPr>
            <a:t> (RUPS), Dewan </a:t>
          </a:r>
          <a:r>
            <a:rPr lang="en-US" sz="1200" b="1" kern="1200" dirty="0" err="1" smtClean="0">
              <a:solidFill>
                <a:schemeClr val="tx1"/>
              </a:solidFill>
            </a:rPr>
            <a:t>Komisaris</a:t>
          </a:r>
          <a:r>
            <a:rPr lang="en-US" sz="1200" b="1" kern="1200" dirty="0" smtClean="0">
              <a:solidFill>
                <a:schemeClr val="tx1"/>
              </a:solidFill>
            </a:rPr>
            <a:t>, </a:t>
          </a:r>
          <a:r>
            <a:rPr lang="en-US" sz="1200" b="1" kern="1200" dirty="0" err="1" smtClean="0">
              <a:solidFill>
                <a:schemeClr val="tx1"/>
              </a:solidFill>
            </a:rPr>
            <a:t>dan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Direksi</a:t>
          </a:r>
          <a:r>
            <a:rPr lang="en-US" sz="1200" b="1" kern="1200" dirty="0" smtClean="0">
              <a:solidFill>
                <a:schemeClr val="tx1"/>
              </a:solidFill>
            </a:rPr>
            <a:t>;</a:t>
          </a:r>
        </a:p>
        <a:p>
          <a:pPr marL="88900" lvl="0" indent="-889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</a:rPr>
            <a:t>- </a:t>
          </a:r>
          <a:r>
            <a:rPr lang="en-US" sz="1200" b="1" kern="1200" dirty="0" err="1" smtClean="0">
              <a:solidFill>
                <a:schemeClr val="tx1"/>
              </a:solidFill>
            </a:rPr>
            <a:t>Meningkatkan</a:t>
          </a:r>
          <a:r>
            <a:rPr lang="id-ID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pertanggung</a:t>
          </a:r>
          <a:r>
            <a:rPr lang="id-ID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jawaban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pengelolaan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id-ID" sz="1200" b="1" kern="1200" dirty="0" smtClean="0">
              <a:solidFill>
                <a:schemeClr val="tx1"/>
              </a:solidFill>
            </a:rPr>
            <a:t>PT </a:t>
          </a:r>
          <a:r>
            <a:rPr lang="en-US" sz="1200" b="1" kern="1200" dirty="0" smtClean="0">
              <a:solidFill>
                <a:schemeClr val="tx1"/>
              </a:solidFill>
            </a:rPr>
            <a:t>PDSI</a:t>
          </a:r>
          <a:r>
            <a:rPr lang="id-ID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kepada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Pemegang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Saham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dan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seluruh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i="1" kern="1200" dirty="0" smtClean="0">
              <a:solidFill>
                <a:schemeClr val="tx1"/>
              </a:solidFill>
            </a:rPr>
            <a:t>Stakeholders</a:t>
          </a:r>
          <a:r>
            <a:rPr lang="en-US" sz="1200" b="1" kern="1200" dirty="0" smtClean="0">
              <a:solidFill>
                <a:schemeClr val="tx1"/>
              </a:solidFill>
            </a:rPr>
            <a:t>;</a:t>
          </a:r>
        </a:p>
        <a:p>
          <a:pPr marL="88900" lvl="0" indent="-889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</a:rPr>
            <a:t>- </a:t>
          </a:r>
          <a:r>
            <a:rPr lang="en-US" sz="1200" b="1" kern="1200" dirty="0" err="1" smtClean="0">
              <a:solidFill>
                <a:schemeClr val="tx1"/>
              </a:solidFill>
            </a:rPr>
            <a:t>Menciptakan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hubungan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kerja</a:t>
          </a:r>
          <a:r>
            <a:rPr lang="en-US" sz="1200" b="1" kern="1200" dirty="0" smtClean="0">
              <a:solidFill>
                <a:schemeClr val="tx1"/>
              </a:solidFill>
            </a:rPr>
            <a:t> yang </a:t>
          </a:r>
          <a:r>
            <a:rPr lang="en-US" sz="1200" b="1" kern="1200" dirty="0" err="1" smtClean="0">
              <a:solidFill>
                <a:schemeClr val="tx1"/>
              </a:solidFill>
            </a:rPr>
            <a:t>harmonis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antara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id-ID" sz="1200" b="1" kern="1200" dirty="0" smtClean="0">
              <a:solidFill>
                <a:schemeClr val="tx1"/>
              </a:solidFill>
            </a:rPr>
            <a:t>PT </a:t>
          </a:r>
          <a:r>
            <a:rPr lang="en-US" sz="1200" b="1" kern="1200" dirty="0" smtClean="0">
              <a:solidFill>
                <a:schemeClr val="tx1"/>
              </a:solidFill>
            </a:rPr>
            <a:t>PDSI </a:t>
          </a:r>
          <a:r>
            <a:rPr lang="en-US" sz="1200" b="1" kern="1200" dirty="0" err="1" smtClean="0">
              <a:solidFill>
                <a:schemeClr val="tx1"/>
              </a:solidFill>
            </a:rPr>
            <a:t>dengan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para</a:t>
          </a:r>
          <a:r>
            <a:rPr lang="en-US" sz="1200" b="1" i="1" kern="1200" dirty="0" smtClean="0">
              <a:solidFill>
                <a:schemeClr val="tx1"/>
              </a:solidFill>
            </a:rPr>
            <a:t> Stakeholders</a:t>
          </a:r>
          <a:r>
            <a:rPr lang="id-ID" sz="1200" b="1" i="1" kern="1200" dirty="0" smtClean="0">
              <a:solidFill>
                <a:schemeClr val="tx1"/>
              </a:solidFill>
            </a:rPr>
            <a:t>.</a:t>
          </a:r>
          <a:endParaRPr lang="en-US" sz="1100" kern="1200" dirty="0">
            <a:solidFill>
              <a:schemeClr val="tx1"/>
            </a:solidFill>
          </a:endParaRPr>
        </a:p>
      </dsp:txBody>
      <dsp:txXfrm rot="5400000">
        <a:off x="944" y="835292"/>
        <a:ext cx="2451954" cy="2505878"/>
      </dsp:txXfrm>
    </dsp:sp>
    <dsp:sp modelId="{54A47D45-DFB5-4C52-B28F-741E5EE17502}">
      <dsp:nvSpPr>
        <dsp:cNvPr id="0" name=""/>
        <dsp:cNvSpPr/>
      </dsp:nvSpPr>
      <dsp:spPr>
        <a:xfrm rot="16200000">
          <a:off x="1774540" y="862254"/>
          <a:ext cx="4176464" cy="2451954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619" bIns="0" numCol="1" spcCol="1270" anchor="ctr" anchorCtr="0">
          <a:noAutofit/>
        </a:bodyPr>
        <a:lstStyle/>
        <a:p>
          <a:pPr marL="88900" lvl="0" indent="-8890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>
              <a:solidFill>
                <a:schemeClr val="tx1"/>
              </a:solidFill>
            </a:rPr>
            <a:t>- </a:t>
          </a:r>
          <a:r>
            <a:rPr lang="en-US" sz="1300" b="1" kern="1200" dirty="0" err="1" smtClean="0">
              <a:solidFill>
                <a:schemeClr val="tx1"/>
              </a:solidFill>
            </a:rPr>
            <a:t>Mendukung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pengembangan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usaha</a:t>
          </a:r>
          <a:r>
            <a:rPr lang="en-US" sz="1300" b="1" kern="1200" dirty="0" smtClean="0">
              <a:solidFill>
                <a:schemeClr val="tx1"/>
              </a:solidFill>
            </a:rPr>
            <a:t>, </a:t>
          </a:r>
          <a:r>
            <a:rPr lang="en-US" sz="1300" b="1" kern="1200" dirty="0" err="1" smtClean="0">
              <a:solidFill>
                <a:schemeClr val="tx1"/>
              </a:solidFill>
            </a:rPr>
            <a:t>pengelolaan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Sumber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Daya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id-ID" sz="1300" b="1" kern="1200" dirty="0" smtClean="0">
              <a:solidFill>
                <a:schemeClr val="tx1"/>
              </a:solidFill>
            </a:rPr>
            <a:t>PT </a:t>
          </a:r>
          <a:r>
            <a:rPr lang="en-US" sz="1300" b="1" kern="1200" dirty="0" smtClean="0">
              <a:solidFill>
                <a:schemeClr val="tx1"/>
              </a:solidFill>
            </a:rPr>
            <a:t>PDSI </a:t>
          </a:r>
          <a:r>
            <a:rPr lang="en-US" sz="1300" b="1" kern="1200" dirty="0" err="1" smtClean="0">
              <a:solidFill>
                <a:schemeClr val="tx1"/>
              </a:solidFill>
            </a:rPr>
            <a:t>dan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Pengelolaan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Risiko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secara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efektif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sehingga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berkontribusi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dalam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peningkatan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nilai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id-ID" sz="1300" b="1" kern="1200" dirty="0" smtClean="0">
              <a:solidFill>
                <a:schemeClr val="tx1"/>
              </a:solidFill>
            </a:rPr>
            <a:t>PT </a:t>
          </a:r>
          <a:r>
            <a:rPr lang="en-US" sz="1300" b="1" kern="1200" dirty="0" smtClean="0">
              <a:solidFill>
                <a:schemeClr val="tx1"/>
              </a:solidFill>
            </a:rPr>
            <a:t>PDSI;</a:t>
          </a:r>
        </a:p>
        <a:p>
          <a:pPr marL="88900" lvl="0" indent="-8890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>
              <a:solidFill>
                <a:schemeClr val="tx1"/>
              </a:solidFill>
            </a:rPr>
            <a:t>- </a:t>
          </a:r>
          <a:r>
            <a:rPr lang="en-US" sz="1300" b="1" kern="1200" dirty="0" err="1" smtClean="0">
              <a:solidFill>
                <a:schemeClr val="tx1"/>
              </a:solidFill>
            </a:rPr>
            <a:t>Mengarahkan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segenap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perangkat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id-ID" sz="1300" b="1" kern="1200" dirty="0" smtClean="0">
              <a:solidFill>
                <a:schemeClr val="tx1"/>
              </a:solidFill>
            </a:rPr>
            <a:t>PT </a:t>
          </a:r>
          <a:r>
            <a:rPr lang="en-US" sz="1300" b="1" kern="1200" dirty="0" smtClean="0">
              <a:solidFill>
                <a:schemeClr val="tx1"/>
              </a:solidFill>
            </a:rPr>
            <a:t>PDSI </a:t>
          </a:r>
          <a:r>
            <a:rPr lang="en-US" sz="1300" b="1" kern="1200" dirty="0" err="1" smtClean="0">
              <a:solidFill>
                <a:schemeClr val="tx1"/>
              </a:solidFill>
            </a:rPr>
            <a:t>kepada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pencapaian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visi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dan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misi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id-ID" sz="1300" b="1" kern="1200" dirty="0" smtClean="0">
              <a:solidFill>
                <a:schemeClr val="tx1"/>
              </a:solidFill>
            </a:rPr>
            <a:t>          PT </a:t>
          </a:r>
          <a:r>
            <a:rPr lang="en-US" sz="1300" b="1" kern="1200" dirty="0" smtClean="0">
              <a:solidFill>
                <a:schemeClr val="tx1"/>
              </a:solidFill>
            </a:rPr>
            <a:t>PDSI;</a:t>
          </a:r>
          <a:endParaRPr lang="en-US" sz="1300" b="1" kern="1200" dirty="0">
            <a:solidFill>
              <a:schemeClr val="tx1"/>
            </a:solidFill>
          </a:endParaRPr>
        </a:p>
      </dsp:txBody>
      <dsp:txXfrm rot="5400000">
        <a:off x="2636795" y="835292"/>
        <a:ext cx="2451954" cy="2505878"/>
      </dsp:txXfrm>
    </dsp:sp>
    <dsp:sp modelId="{197014C0-1C9E-4BD3-ADDD-69191235310C}">
      <dsp:nvSpPr>
        <dsp:cNvPr id="0" name=""/>
        <dsp:cNvSpPr/>
      </dsp:nvSpPr>
      <dsp:spPr>
        <a:xfrm rot="16200000">
          <a:off x="4410391" y="862254"/>
          <a:ext cx="4176464" cy="2451954"/>
        </a:xfrm>
        <a:prstGeom prst="flowChartManualOperati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619" bIns="0" numCol="1" spcCol="1270" anchor="ctr" anchorCtr="0">
          <a:noAutofit/>
        </a:bodyPr>
        <a:lstStyle/>
        <a:p>
          <a:pPr marL="88900" lvl="0" indent="-8890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>
              <a:solidFill>
                <a:schemeClr val="tx1"/>
              </a:solidFill>
            </a:rPr>
            <a:t>- </a:t>
          </a:r>
          <a:r>
            <a:rPr lang="en-US" sz="1300" b="1" kern="1200" dirty="0" err="1" smtClean="0">
              <a:solidFill>
                <a:schemeClr val="tx1"/>
              </a:solidFill>
            </a:rPr>
            <a:t>Meningkatkan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Profesionalisme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Sumber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Daya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Manusia</a:t>
          </a:r>
          <a:r>
            <a:rPr lang="en-US" sz="1300" b="1" kern="1200" dirty="0" smtClean="0">
              <a:solidFill>
                <a:schemeClr val="tx1"/>
              </a:solidFill>
            </a:rPr>
            <a:t>;</a:t>
          </a:r>
        </a:p>
        <a:p>
          <a:pPr marL="88900" lvl="0" indent="-8890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>
              <a:solidFill>
                <a:schemeClr val="tx1"/>
              </a:solidFill>
            </a:rPr>
            <a:t>- </a:t>
          </a:r>
          <a:r>
            <a:rPr lang="en-US" sz="1300" b="1" kern="1200" dirty="0" err="1" smtClean="0">
              <a:solidFill>
                <a:schemeClr val="tx1"/>
              </a:solidFill>
            </a:rPr>
            <a:t>Melaksanakan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dan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id-ID" sz="1300" b="1" kern="1200" dirty="0" smtClean="0">
              <a:solidFill>
                <a:schemeClr val="tx1"/>
              </a:solidFill>
            </a:rPr>
            <a:t>m</a:t>
          </a:r>
          <a:r>
            <a:rPr lang="en-US" sz="1300" b="1" kern="1200" dirty="0" err="1" smtClean="0">
              <a:solidFill>
                <a:schemeClr val="tx1"/>
              </a:solidFill>
            </a:rPr>
            <a:t>engembangan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budaya</a:t>
          </a:r>
          <a:r>
            <a:rPr lang="id-ID" sz="1300" b="1" kern="1200" dirty="0" smtClean="0">
              <a:solidFill>
                <a:schemeClr val="tx1"/>
              </a:solidFill>
            </a:rPr>
            <a:t>            PT</a:t>
          </a:r>
          <a:r>
            <a:rPr lang="en-US" sz="1300" b="1" kern="1200" dirty="0" smtClean="0">
              <a:solidFill>
                <a:schemeClr val="tx1"/>
              </a:solidFill>
            </a:rPr>
            <a:t> PDSI;</a:t>
          </a:r>
        </a:p>
        <a:p>
          <a:pPr marL="88900" lvl="0" indent="-8890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>
              <a:solidFill>
                <a:schemeClr val="tx1"/>
              </a:solidFill>
            </a:rPr>
            <a:t>- </a:t>
          </a:r>
          <a:r>
            <a:rPr lang="en-US" sz="1300" b="1" kern="1200" dirty="0" err="1" smtClean="0">
              <a:solidFill>
                <a:schemeClr val="tx1"/>
              </a:solidFill>
            </a:rPr>
            <a:t>Mencegah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praktik-praktik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Korupsi</a:t>
          </a:r>
          <a:r>
            <a:rPr lang="en-US" sz="1300" b="1" kern="1200" dirty="0" smtClean="0">
              <a:solidFill>
                <a:schemeClr val="tx1"/>
              </a:solidFill>
            </a:rPr>
            <a:t>, </a:t>
          </a:r>
          <a:r>
            <a:rPr lang="en-US" sz="1300" b="1" kern="1200" dirty="0" err="1" smtClean="0">
              <a:solidFill>
                <a:schemeClr val="tx1"/>
              </a:solidFill>
            </a:rPr>
            <a:t>Kolusi</a:t>
          </a:r>
          <a:r>
            <a:rPr lang="en-US" sz="1300" b="1" kern="1200" dirty="0" smtClean="0">
              <a:solidFill>
                <a:schemeClr val="tx1"/>
              </a:solidFill>
            </a:rPr>
            <a:t>, </a:t>
          </a:r>
          <a:r>
            <a:rPr lang="en-US" sz="1300" b="1" kern="1200" dirty="0" err="1" smtClean="0">
              <a:solidFill>
                <a:schemeClr val="tx1"/>
              </a:solidFill>
            </a:rPr>
            <a:t>dan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Nepotisme</a:t>
          </a:r>
          <a:r>
            <a:rPr lang="id-ID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smtClean="0">
              <a:solidFill>
                <a:schemeClr val="tx1"/>
              </a:solidFill>
            </a:rPr>
            <a:t>(KKN); </a:t>
          </a:r>
          <a:r>
            <a:rPr lang="en-US" sz="1300" b="1" kern="1200" dirty="0" err="1" smtClean="0">
              <a:solidFill>
                <a:schemeClr val="tx1"/>
              </a:solidFill>
            </a:rPr>
            <a:t>serta</a:t>
          </a:r>
          <a:endParaRPr lang="en-US" sz="1300" b="1" kern="1200" dirty="0" smtClean="0">
            <a:solidFill>
              <a:schemeClr val="tx1"/>
            </a:solidFill>
          </a:endParaRPr>
        </a:p>
        <a:p>
          <a:pPr marL="88900" lvl="0" indent="-8890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>
              <a:solidFill>
                <a:schemeClr val="tx1"/>
              </a:solidFill>
            </a:rPr>
            <a:t>- </a:t>
          </a:r>
          <a:r>
            <a:rPr lang="en-US" sz="1300" b="1" kern="1200" dirty="0" err="1" smtClean="0">
              <a:solidFill>
                <a:schemeClr val="tx1"/>
              </a:solidFill>
            </a:rPr>
            <a:t>Meningkatkan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fungsi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pengawasan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dalam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err="1" smtClean="0">
              <a:solidFill>
                <a:schemeClr val="tx1"/>
              </a:solidFill>
            </a:rPr>
            <a:t>pengelolaan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id-ID" sz="1300" b="1" kern="1200" dirty="0" smtClean="0">
              <a:solidFill>
                <a:schemeClr val="tx1"/>
              </a:solidFill>
            </a:rPr>
            <a:t>PT </a:t>
          </a:r>
          <a:r>
            <a:rPr lang="en-US" sz="1300" b="1" kern="1200" dirty="0" smtClean="0">
              <a:solidFill>
                <a:schemeClr val="tx1"/>
              </a:solidFill>
            </a:rPr>
            <a:t>PDSI.</a:t>
          </a:r>
          <a:endParaRPr lang="en-US" sz="1300" b="1" kern="1200" dirty="0">
            <a:solidFill>
              <a:schemeClr val="tx1"/>
            </a:solidFill>
          </a:endParaRPr>
        </a:p>
      </dsp:txBody>
      <dsp:txXfrm rot="5400000">
        <a:off x="5272646" y="835292"/>
        <a:ext cx="2451954" cy="2505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02496-D844-4B22-AE8D-23A59F2AB638}">
      <dsp:nvSpPr>
        <dsp:cNvPr id="0" name=""/>
        <dsp:cNvSpPr/>
      </dsp:nvSpPr>
      <dsp:spPr>
        <a:xfrm>
          <a:off x="2" y="0"/>
          <a:ext cx="8901540" cy="5546725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13C79E-580E-4202-B1DC-9DEC943C3DCF}">
      <dsp:nvSpPr>
        <dsp:cNvPr id="0" name=""/>
        <dsp:cNvSpPr/>
      </dsp:nvSpPr>
      <dsp:spPr>
        <a:xfrm>
          <a:off x="18" y="1127127"/>
          <a:ext cx="1229997" cy="32924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2013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IMPLEMENTASI GCG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Semua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rekomendasi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hasil</a:t>
          </a:r>
          <a:r>
            <a:rPr lang="en-US" sz="900" kern="1200" dirty="0" smtClean="0">
              <a:solidFill>
                <a:schemeClr val="tx1"/>
              </a:solidFill>
            </a:rPr>
            <a:t> Diagnostic Assessment </a:t>
          </a:r>
          <a:r>
            <a:rPr lang="en-US" sz="900" kern="1200" dirty="0" err="1" smtClean="0">
              <a:solidFill>
                <a:schemeClr val="tx1"/>
              </a:solidFill>
            </a:rPr>
            <a:t>dapat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dipenuhi</a:t>
          </a:r>
          <a:r>
            <a:rPr lang="en-US" sz="900" kern="1200" dirty="0" smtClean="0">
              <a:solidFill>
                <a:schemeClr val="tx1"/>
              </a:solidFill>
            </a:rPr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GCG </a:t>
          </a:r>
          <a:r>
            <a:rPr lang="en-US" sz="900" kern="1200" dirty="0" err="1" smtClean="0">
              <a:solidFill>
                <a:schemeClr val="tx1"/>
              </a:solidFill>
            </a:rPr>
            <a:t>tersosialisasi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secara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merata</a:t>
          </a:r>
          <a:r>
            <a:rPr lang="en-US" sz="900" kern="1200" dirty="0" smtClean="0">
              <a:solidFill>
                <a:schemeClr val="tx1"/>
              </a:solidFill>
            </a:rPr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Tercapai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kepatuhan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pada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semua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aspek</a:t>
          </a:r>
          <a:r>
            <a:rPr lang="en-US" sz="900" kern="1200" dirty="0" smtClean="0">
              <a:solidFill>
                <a:schemeClr val="tx1"/>
              </a:solidFill>
            </a:rPr>
            <a:t> GCG.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Meningkatnya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kesadaran</a:t>
          </a:r>
          <a:r>
            <a:rPr lang="en-US" sz="900" kern="1200" dirty="0" smtClean="0">
              <a:solidFill>
                <a:schemeClr val="tx1"/>
              </a:solidFill>
            </a:rPr>
            <a:t> GCG(GCG Awareness).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Pelaksanaan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penilaian</a:t>
          </a:r>
          <a:r>
            <a:rPr lang="en-US" sz="900" kern="1200" dirty="0" smtClean="0">
              <a:solidFill>
                <a:schemeClr val="tx1"/>
              </a:solidFill>
            </a:rPr>
            <a:t> GCG </a:t>
          </a:r>
          <a:r>
            <a:rPr lang="en-US" sz="900" kern="1200" dirty="0" err="1" smtClean="0">
              <a:solidFill>
                <a:schemeClr val="tx1"/>
              </a:solidFill>
            </a:rPr>
            <a:t>oleh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Asesor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dalam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penerapan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hasil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Diagnostik</a:t>
          </a:r>
          <a:r>
            <a:rPr lang="en-US" sz="900" kern="1200" dirty="0" smtClean="0">
              <a:solidFill>
                <a:schemeClr val="tx1"/>
              </a:solidFill>
            </a:rPr>
            <a:t> Assessment.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60062" y="1187171"/>
        <a:ext cx="1109909" cy="3172381"/>
      </dsp:txXfrm>
    </dsp:sp>
    <dsp:sp modelId="{933C59F1-8E6F-49B9-B93B-A6F67FF51B4C}">
      <dsp:nvSpPr>
        <dsp:cNvPr id="0" name=""/>
        <dsp:cNvSpPr/>
      </dsp:nvSpPr>
      <dsp:spPr>
        <a:xfrm>
          <a:off x="1419521" y="1050926"/>
          <a:ext cx="1442804" cy="3444871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2014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PENGEMBANGAN GCG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Perbaikan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dan</a:t>
          </a:r>
          <a:r>
            <a:rPr lang="en-US" sz="900" kern="1200" dirty="0" smtClean="0">
              <a:solidFill>
                <a:schemeClr val="tx1"/>
              </a:solidFill>
            </a:rPr>
            <a:t> update </a:t>
          </a:r>
          <a:r>
            <a:rPr lang="en-US" sz="900" kern="1200" dirty="0" err="1" smtClean="0">
              <a:solidFill>
                <a:schemeClr val="tx1"/>
              </a:solidFill>
            </a:rPr>
            <a:t>pedoman</a:t>
          </a:r>
          <a:r>
            <a:rPr lang="en-US" sz="900" kern="1200" dirty="0" smtClean="0">
              <a:solidFill>
                <a:schemeClr val="tx1"/>
              </a:solidFill>
            </a:rPr>
            <a:t> yang </a:t>
          </a:r>
          <a:r>
            <a:rPr lang="en-US" sz="900" kern="1200" dirty="0" err="1" smtClean="0">
              <a:solidFill>
                <a:schemeClr val="tx1"/>
              </a:solidFill>
            </a:rPr>
            <a:t>sudah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ada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terkait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praktik</a:t>
          </a:r>
          <a:r>
            <a:rPr lang="en-US" sz="900" kern="1200" dirty="0" smtClean="0">
              <a:solidFill>
                <a:schemeClr val="tx1"/>
              </a:solidFill>
            </a:rPr>
            <a:t> GCG.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Membuat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pedoman</a:t>
          </a:r>
          <a:r>
            <a:rPr lang="en-US" sz="900" kern="1200" dirty="0" smtClean="0">
              <a:solidFill>
                <a:schemeClr val="tx1"/>
              </a:solidFill>
            </a:rPr>
            <a:t> yang </a:t>
          </a:r>
          <a:r>
            <a:rPr lang="en-US" sz="900" kern="1200" dirty="0" err="1" smtClean="0">
              <a:solidFill>
                <a:schemeClr val="tx1"/>
              </a:solidFill>
            </a:rPr>
            <a:t>belum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ada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terkait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praktik</a:t>
          </a:r>
          <a:r>
            <a:rPr lang="en-US" sz="900" kern="1200" dirty="0" smtClean="0">
              <a:solidFill>
                <a:schemeClr val="tx1"/>
              </a:solidFill>
            </a:rPr>
            <a:t> GCG.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Lebih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beretika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dalam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perilaku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bisnis</a:t>
          </a:r>
          <a:endParaRPr lang="en-US" sz="9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Terbentuk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struktur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dalam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pengendalian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manajemen</a:t>
          </a:r>
          <a:r>
            <a:rPr lang="en-US" sz="900" kern="1200" dirty="0" smtClean="0">
              <a:solidFill>
                <a:schemeClr val="tx1"/>
              </a:solidFill>
            </a:rPr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GCG </a:t>
          </a:r>
          <a:r>
            <a:rPr lang="en-US" sz="900" kern="1200" dirty="0" err="1" smtClean="0">
              <a:solidFill>
                <a:schemeClr val="tx1"/>
              </a:solidFill>
            </a:rPr>
            <a:t>tersosialisasi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secara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merata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ke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seluruh</a:t>
          </a:r>
          <a:r>
            <a:rPr lang="en-US" sz="900" kern="1200" dirty="0" smtClean="0">
              <a:solidFill>
                <a:schemeClr val="tx1"/>
              </a:solidFill>
            </a:rPr>
            <a:t> Stakeholder di P</a:t>
          </a:r>
          <a:r>
            <a:rPr lang="id-ID" sz="900" kern="1200" dirty="0" smtClean="0">
              <a:solidFill>
                <a:schemeClr val="tx1"/>
              </a:solidFill>
            </a:rPr>
            <a:t>T P</a:t>
          </a:r>
          <a:r>
            <a:rPr lang="en-US" sz="900" kern="1200" dirty="0" smtClean="0">
              <a:solidFill>
                <a:schemeClr val="tx1"/>
              </a:solidFill>
            </a:rPr>
            <a:t>DSI Jakarta </a:t>
          </a:r>
          <a:r>
            <a:rPr lang="en-US" sz="900" kern="1200" dirty="0" err="1" smtClean="0">
              <a:solidFill>
                <a:schemeClr val="tx1"/>
              </a:solidFill>
            </a:rPr>
            <a:t>dan</a:t>
          </a:r>
          <a:r>
            <a:rPr lang="en-US" sz="900" kern="1200" dirty="0" smtClean="0">
              <a:solidFill>
                <a:schemeClr val="tx1"/>
              </a:solidFill>
            </a:rPr>
            <a:t> area.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489953" y="1121358"/>
        <a:ext cx="1301940" cy="3304007"/>
      </dsp:txXfrm>
    </dsp:sp>
    <dsp:sp modelId="{4480D25F-FADD-4543-B570-DD1A30099C1D}">
      <dsp:nvSpPr>
        <dsp:cNvPr id="0" name=""/>
        <dsp:cNvSpPr/>
      </dsp:nvSpPr>
      <dsp:spPr>
        <a:xfrm>
          <a:off x="3085934" y="1066790"/>
          <a:ext cx="1374218" cy="3444915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2015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IMPROVEMENT PENERAPAN GCG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chemeClr val="tx1"/>
              </a:solidFill>
            </a:rPr>
            <a:t>Dapat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en-US" sz="1100" kern="1200" dirty="0" err="1" smtClean="0">
              <a:solidFill>
                <a:schemeClr val="tx1"/>
              </a:solidFill>
            </a:rPr>
            <a:t>mengetahui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en-US" sz="1100" kern="1200" dirty="0" err="1" smtClean="0">
              <a:solidFill>
                <a:schemeClr val="tx1"/>
              </a:solidFill>
            </a:rPr>
            <a:t>perkembangan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en-US" sz="1100" kern="1200" dirty="0" err="1" smtClean="0">
              <a:solidFill>
                <a:schemeClr val="tx1"/>
              </a:solidFill>
            </a:rPr>
            <a:t>tingkat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en-US" sz="1100" kern="1200" dirty="0" err="1" smtClean="0">
              <a:solidFill>
                <a:schemeClr val="tx1"/>
              </a:solidFill>
            </a:rPr>
            <a:t>implementasi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en-US" sz="1100" kern="1200" dirty="0" err="1" smtClean="0">
              <a:solidFill>
                <a:schemeClr val="tx1"/>
              </a:solidFill>
            </a:rPr>
            <a:t>dan</a:t>
          </a:r>
          <a:r>
            <a:rPr lang="en-US" sz="1100" kern="1200" dirty="0" smtClean="0">
              <a:solidFill>
                <a:schemeClr val="tx1"/>
              </a:solidFill>
            </a:rPr>
            <a:t> best practice GCG di </a:t>
          </a:r>
          <a:r>
            <a:rPr lang="id-ID" sz="1100" kern="1200" dirty="0" smtClean="0">
              <a:solidFill>
                <a:schemeClr val="tx1"/>
              </a:solidFill>
            </a:rPr>
            <a:t>PT </a:t>
          </a:r>
          <a:r>
            <a:rPr lang="en-US" sz="1100" kern="1200" dirty="0" smtClean="0">
              <a:solidFill>
                <a:schemeClr val="tx1"/>
              </a:solidFill>
            </a:rPr>
            <a:t>PDSI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chemeClr val="tx1"/>
              </a:solidFill>
            </a:rPr>
            <a:t>Melakukan</a:t>
          </a:r>
          <a:r>
            <a:rPr lang="en-US" sz="1100" kern="1200" dirty="0" smtClean="0">
              <a:solidFill>
                <a:schemeClr val="tx1"/>
              </a:solidFill>
            </a:rPr>
            <a:t> improvement </a:t>
          </a:r>
          <a:r>
            <a:rPr lang="en-US" sz="1100" kern="1200" dirty="0" err="1" smtClean="0">
              <a:solidFill>
                <a:schemeClr val="tx1"/>
              </a:solidFill>
            </a:rPr>
            <a:t>tata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en-US" sz="1100" kern="1200" dirty="0" err="1" smtClean="0">
              <a:solidFill>
                <a:schemeClr val="tx1"/>
              </a:solidFill>
            </a:rPr>
            <a:t>kelola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en-US" sz="1100" kern="1200" dirty="0" err="1" smtClean="0">
              <a:solidFill>
                <a:schemeClr val="tx1"/>
              </a:solidFill>
            </a:rPr>
            <a:t>bisnis</a:t>
          </a:r>
          <a:r>
            <a:rPr lang="en-US" sz="1100" kern="1200" dirty="0" smtClean="0">
              <a:solidFill>
                <a:schemeClr val="tx1"/>
              </a:solidFill>
            </a:rPr>
            <a:t> yang </a:t>
          </a:r>
          <a:r>
            <a:rPr lang="en-US" sz="1100" kern="1200" dirty="0" err="1" smtClean="0">
              <a:solidFill>
                <a:schemeClr val="tx1"/>
              </a:solidFill>
            </a:rPr>
            <a:t>beretika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en-US" sz="1100" kern="1200" dirty="0" err="1" smtClean="0">
              <a:solidFill>
                <a:schemeClr val="tx1"/>
              </a:solidFill>
            </a:rPr>
            <a:t>sesuai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en-US" sz="1100" kern="1200" dirty="0" err="1" smtClean="0">
              <a:solidFill>
                <a:schemeClr val="tx1"/>
              </a:solidFill>
            </a:rPr>
            <a:t>prinsip</a:t>
          </a:r>
          <a:r>
            <a:rPr lang="en-US" sz="1100" kern="1200" dirty="0" smtClean="0">
              <a:solidFill>
                <a:schemeClr val="tx1"/>
              </a:solidFill>
            </a:rPr>
            <a:t> GCG.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153018" y="1133874"/>
        <a:ext cx="1240050" cy="3310747"/>
      </dsp:txXfrm>
    </dsp:sp>
    <dsp:sp modelId="{A9AFD63D-B3D3-4106-A3C6-EC5FE3769019}">
      <dsp:nvSpPr>
        <dsp:cNvPr id="0" name=""/>
        <dsp:cNvSpPr/>
      </dsp:nvSpPr>
      <dsp:spPr>
        <a:xfrm>
          <a:off x="4615555" y="1050926"/>
          <a:ext cx="1424816" cy="3444871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2016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EVALUASI IMPLEMEN-TASI GCG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Perbaikan</a:t>
          </a:r>
          <a:r>
            <a:rPr lang="en-US" sz="900" kern="1200" dirty="0" smtClean="0">
              <a:solidFill>
                <a:schemeClr val="tx1"/>
              </a:solidFill>
            </a:rPr>
            <a:t> system </a:t>
          </a:r>
          <a:r>
            <a:rPr lang="en-US" sz="900" kern="1200" dirty="0" err="1" smtClean="0">
              <a:solidFill>
                <a:schemeClr val="tx1"/>
              </a:solidFill>
            </a:rPr>
            <a:t>implementasi</a:t>
          </a:r>
          <a:r>
            <a:rPr lang="en-US" sz="900" kern="1200" dirty="0" smtClean="0">
              <a:solidFill>
                <a:schemeClr val="tx1"/>
              </a:solidFill>
            </a:rPr>
            <a:t> GCG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Optimalisasi</a:t>
          </a:r>
          <a:r>
            <a:rPr lang="en-US" sz="900" kern="1200" dirty="0" smtClean="0">
              <a:solidFill>
                <a:schemeClr val="tx1"/>
              </a:solidFill>
            </a:rPr>
            <a:t> improvement </a:t>
          </a:r>
          <a:r>
            <a:rPr lang="en-US" sz="900" kern="1200" dirty="0" err="1" smtClean="0">
              <a:solidFill>
                <a:schemeClr val="tx1"/>
              </a:solidFill>
            </a:rPr>
            <a:t>implementasi</a:t>
          </a:r>
          <a:r>
            <a:rPr lang="en-US" sz="900" kern="1200" dirty="0" smtClean="0">
              <a:solidFill>
                <a:schemeClr val="tx1"/>
              </a:solidFill>
            </a:rPr>
            <a:t> GCG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Terciptanya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pekerja</a:t>
          </a:r>
          <a:r>
            <a:rPr lang="en-US" sz="900" kern="1200" dirty="0" smtClean="0">
              <a:solidFill>
                <a:schemeClr val="tx1"/>
              </a:solidFill>
            </a:rPr>
            <a:t> yang </a:t>
          </a:r>
          <a:r>
            <a:rPr lang="en-US" sz="900" kern="1200" dirty="0" err="1" smtClean="0">
              <a:solidFill>
                <a:schemeClr val="tx1"/>
              </a:solidFill>
            </a:rPr>
            <a:t>paham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perilaku</a:t>
          </a:r>
          <a:r>
            <a:rPr lang="en-US" sz="900" kern="1200" dirty="0" smtClean="0">
              <a:solidFill>
                <a:schemeClr val="tx1"/>
              </a:solidFill>
            </a:rPr>
            <a:t> GCG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Pemutakhiran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peraturan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dan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pedoman</a:t>
          </a:r>
          <a:r>
            <a:rPr lang="en-US" sz="900" kern="1200" dirty="0" smtClean="0">
              <a:solidFill>
                <a:schemeClr val="tx1"/>
              </a:solidFill>
            </a:rPr>
            <a:t> </a:t>
          </a:r>
          <a:r>
            <a:rPr lang="en-US" sz="900" kern="1200" dirty="0" err="1" smtClean="0">
              <a:solidFill>
                <a:schemeClr val="tx1"/>
              </a:solidFill>
            </a:rPr>
            <a:t>terkait</a:t>
          </a:r>
          <a:r>
            <a:rPr lang="en-US" sz="900" kern="1200" dirty="0" smtClean="0">
              <a:solidFill>
                <a:schemeClr val="tx1"/>
              </a:solidFill>
            </a:rPr>
            <a:t> GCG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chemeClr val="tx1"/>
              </a:solidFill>
            </a:rPr>
            <a:t>Perluasan sasaran wajib lapor LHKPN sampai ke asistant manager 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85109" y="1120480"/>
        <a:ext cx="1285708" cy="3305763"/>
      </dsp:txXfrm>
    </dsp:sp>
    <dsp:sp modelId="{C54790AE-1680-4045-8A68-14E1D258B23E}">
      <dsp:nvSpPr>
        <dsp:cNvPr id="0" name=""/>
        <dsp:cNvSpPr/>
      </dsp:nvSpPr>
      <dsp:spPr>
        <a:xfrm>
          <a:off x="6229877" y="1066801"/>
          <a:ext cx="1345110" cy="3413121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2017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tx1"/>
              </a:solidFill>
            </a:rPr>
            <a:t>Penguatan Mekanisme Penerapan GCG</a:t>
          </a:r>
          <a:endParaRPr lang="en-US" sz="1400" b="1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chemeClr val="tx1"/>
              </a:solidFill>
            </a:rPr>
            <a:t>Peningkatan kompetensi SDM khususnya Champion Team GCG terkait GCG.</a:t>
          </a:r>
          <a:endParaRPr lang="en-US" sz="9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chemeClr val="tx1"/>
              </a:solidFill>
            </a:rPr>
            <a:t>Persiapan GCG Award</a:t>
          </a:r>
          <a:endParaRPr lang="en-US" sz="9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chemeClr val="tx1"/>
              </a:solidFill>
            </a:rPr>
            <a:t>Peningkatan dan Perbaikan konten GCG.</a:t>
          </a:r>
          <a:endParaRPr lang="en-US" sz="9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chemeClr val="tx1"/>
              </a:solidFill>
            </a:rPr>
            <a:t>Perbaikan mekanisme Gratifikasi.</a:t>
          </a:r>
          <a:endParaRPr lang="en-US" sz="9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chemeClr val="tx1"/>
              </a:solidFill>
            </a:rPr>
            <a:t>Sustainability reporting terkait pelaksanaan GCG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6295540" y="1132464"/>
        <a:ext cx="1213784" cy="3281795"/>
      </dsp:txXfrm>
    </dsp:sp>
    <dsp:sp modelId="{88E23EF4-4606-4354-ACE2-E1B30DEDAFF3}">
      <dsp:nvSpPr>
        <dsp:cNvPr id="0" name=""/>
        <dsp:cNvSpPr/>
      </dsp:nvSpPr>
      <dsp:spPr>
        <a:xfrm>
          <a:off x="7764493" y="1508121"/>
          <a:ext cx="1137033" cy="253048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2018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tx1"/>
              </a:solidFill>
            </a:rPr>
            <a:t>Budaya GCG</a:t>
          </a:r>
          <a:endParaRPr lang="en-US" sz="1400" b="1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chemeClr val="tx1"/>
              </a:solidFill>
            </a:rPr>
            <a:t>Menjadikan GCG sebagai budaya perusahaan</a:t>
          </a:r>
          <a:endParaRPr lang="en-US" sz="9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chemeClr val="tx1"/>
              </a:solidFill>
            </a:rPr>
            <a:t>GCG Award</a:t>
          </a:r>
          <a:endParaRPr lang="en-US" sz="9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chemeClr val="tx1"/>
              </a:solidFill>
            </a:rPr>
            <a:t>Pengembangan Champion Team GCG</a:t>
          </a:r>
          <a:endParaRPr lang="en-US" sz="9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chemeClr val="tx1"/>
              </a:solidFill>
            </a:rPr>
            <a:t>Penguatan Struktur GCG</a:t>
          </a:r>
          <a:endParaRPr lang="en-US" sz="9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chemeClr val="tx1"/>
              </a:solidFill>
            </a:rPr>
            <a:t>Pembaharuan Kebijakan GCG</a:t>
          </a:r>
          <a:endParaRPr lang="en-US" sz="9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chemeClr val="tx1"/>
              </a:solidFill>
            </a:rPr>
            <a:t>Sosialisasi Budaya GCG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7819998" y="1563626"/>
        <a:ext cx="1026023" cy="24194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EE1CC-CF6E-483B-A725-28C26272C126}">
      <dsp:nvSpPr>
        <dsp:cNvPr id="0" name=""/>
        <dsp:cNvSpPr/>
      </dsp:nvSpPr>
      <dsp:spPr>
        <a:xfrm>
          <a:off x="-56523" y="0"/>
          <a:ext cx="6269723" cy="88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Menetapkan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kebijakan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tentang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Kewajiban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melakukan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Laporan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Harta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Kekayaan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Pejabat</a:t>
          </a:r>
          <a:r>
            <a:rPr lang="en-US" sz="1400" b="1" kern="1200" dirty="0" smtClean="0"/>
            <a:t> Negara (LHKPN) di </a:t>
          </a:r>
          <a:r>
            <a:rPr lang="en-US" sz="1400" b="1" kern="1200" dirty="0" err="1" smtClean="0"/>
            <a:t>lingkungan</a:t>
          </a:r>
          <a:r>
            <a:rPr lang="en-US" sz="1400" b="1" kern="1200" dirty="0" smtClean="0"/>
            <a:t> </a:t>
          </a:r>
          <a:r>
            <a:rPr lang="id-ID" sz="1400" b="1" kern="1200" dirty="0" smtClean="0"/>
            <a:t>PT </a:t>
          </a:r>
          <a:r>
            <a:rPr lang="en-US" sz="1400" b="1" kern="1200" dirty="0" smtClean="0"/>
            <a:t>PDSI </a:t>
          </a:r>
          <a:r>
            <a:rPr lang="en-US" sz="1400" b="1" kern="1200" dirty="0" err="1" smtClean="0"/>
            <a:t>dari</a:t>
          </a:r>
          <a:r>
            <a:rPr lang="en-US" sz="1400" b="1" kern="1200" dirty="0" smtClean="0"/>
            <a:t> Level </a:t>
          </a:r>
          <a:r>
            <a:rPr lang="en-US" sz="1400" b="1" kern="1200" dirty="0" err="1" smtClean="0"/>
            <a:t>Direksi</a:t>
          </a:r>
          <a:r>
            <a:rPr lang="en-US" sz="1400" b="1" kern="1200" dirty="0" smtClean="0"/>
            <a:t>, Vice President, Manager, </a:t>
          </a:r>
          <a:r>
            <a:rPr lang="en-US" sz="1400" b="1" kern="1200" dirty="0" err="1" smtClean="0"/>
            <a:t>hingga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Asissten</a:t>
          </a:r>
          <a:r>
            <a:rPr lang="en-US" sz="1400" b="1" kern="1200" dirty="0" smtClean="0"/>
            <a:t> Manager </a:t>
          </a:r>
          <a:r>
            <a:rPr lang="en-US" sz="1100" b="1" kern="1200" dirty="0" smtClean="0"/>
            <a:t>.</a:t>
          </a:r>
          <a:endParaRPr lang="en-US" sz="1100" b="1" kern="1200" dirty="0"/>
        </a:p>
      </dsp:txBody>
      <dsp:txXfrm>
        <a:off x="-30708" y="25815"/>
        <a:ext cx="5178020" cy="829747"/>
      </dsp:txXfrm>
    </dsp:sp>
    <dsp:sp modelId="{1A113C9E-92F0-4E76-9B0E-981B28191B17}">
      <dsp:nvSpPr>
        <dsp:cNvPr id="0" name=""/>
        <dsp:cNvSpPr/>
      </dsp:nvSpPr>
      <dsp:spPr>
        <a:xfrm>
          <a:off x="507833" y="1003791"/>
          <a:ext cx="6043631" cy="88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Membentuk Champion GCG.</a:t>
          </a:r>
          <a:endParaRPr lang="en-US" sz="1800" b="1" kern="1200" dirty="0"/>
        </a:p>
      </dsp:txBody>
      <dsp:txXfrm>
        <a:off x="533648" y="1029606"/>
        <a:ext cx="4967795" cy="829747"/>
      </dsp:txXfrm>
    </dsp:sp>
    <dsp:sp modelId="{AF95D86F-8E8E-47A3-BC7D-032450B93553}">
      <dsp:nvSpPr>
        <dsp:cNvPr id="0" name=""/>
        <dsp:cNvSpPr/>
      </dsp:nvSpPr>
      <dsp:spPr>
        <a:xfrm>
          <a:off x="959143" y="2007583"/>
          <a:ext cx="6043631" cy="88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Menetapkan kewajiban kepada pekerja untuk mengisi compliance online sistem terkait Gratifikasi setiap bulan dan Code of Conduct (COC) serta Conflict of Interest (COI) sekali setiap tahunnya.</a:t>
          </a:r>
          <a:endParaRPr lang="en-US" sz="1400" b="1" kern="1200" dirty="0"/>
        </a:p>
      </dsp:txBody>
      <dsp:txXfrm>
        <a:off x="984958" y="2033398"/>
        <a:ext cx="4967795" cy="829747"/>
      </dsp:txXfrm>
    </dsp:sp>
    <dsp:sp modelId="{39C0D982-9289-482F-9310-0BF9B2648F99}">
      <dsp:nvSpPr>
        <dsp:cNvPr id="0" name=""/>
        <dsp:cNvSpPr/>
      </dsp:nvSpPr>
      <dsp:spPr>
        <a:xfrm>
          <a:off x="1410453" y="3011374"/>
          <a:ext cx="6043631" cy="88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Bekerja sama dengan pihak ketiga (Hukum Online) untuk melakukan monitoring perubahan Undang-undang atau peraturan lain yang berlaku di Indonesia.</a:t>
          </a:r>
          <a:endParaRPr lang="en-US" sz="1400" b="1" kern="1200" dirty="0"/>
        </a:p>
      </dsp:txBody>
      <dsp:txXfrm>
        <a:off x="1436268" y="3037189"/>
        <a:ext cx="4967795" cy="829747"/>
      </dsp:txXfrm>
    </dsp:sp>
    <dsp:sp modelId="{61492935-BD3A-4720-9297-5B95EBA7B702}">
      <dsp:nvSpPr>
        <dsp:cNvPr id="0" name=""/>
        <dsp:cNvSpPr/>
      </dsp:nvSpPr>
      <dsp:spPr>
        <a:xfrm>
          <a:off x="1861763" y="4015166"/>
          <a:ext cx="6043631" cy="88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Melakukan</a:t>
          </a:r>
          <a:r>
            <a:rPr lang="en-US" sz="1200" b="1" kern="1200" dirty="0" smtClean="0"/>
            <a:t> monitoring </a:t>
          </a:r>
          <a:r>
            <a:rPr lang="en-US" sz="1200" b="1" kern="1200" dirty="0" err="1" smtClean="0"/>
            <a:t>dan</a:t>
          </a:r>
          <a:r>
            <a:rPr lang="en-US" sz="1200" b="1" kern="1200" dirty="0" smtClean="0"/>
            <a:t> updating </a:t>
          </a:r>
          <a:r>
            <a:rPr lang="en-US" sz="1200" b="1" kern="1200" dirty="0" err="1" smtClean="0"/>
            <a:t>perijinan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dan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standar-standar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terkait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perusahaan</a:t>
          </a:r>
          <a:r>
            <a:rPr lang="en-US" sz="1200" b="1" kern="1200" dirty="0" smtClean="0"/>
            <a:t>.  Serta </a:t>
          </a:r>
          <a:r>
            <a:rPr lang="en-US" sz="1200" b="1" kern="1200" dirty="0" err="1" smtClean="0"/>
            <a:t>melakukan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identifikasi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dan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evaluasi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Peraturan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dan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persyaratan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lainnya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baik</a:t>
          </a:r>
          <a:r>
            <a:rPr lang="en-US" sz="1200" b="1" kern="1200" dirty="0" smtClean="0"/>
            <a:t> yang </a:t>
          </a:r>
          <a:r>
            <a:rPr lang="en-US" sz="1200" b="1" kern="1200" dirty="0" err="1" smtClean="0"/>
            <a:t>berhubungan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dengan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perijinan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maupun</a:t>
          </a:r>
          <a:r>
            <a:rPr lang="en-US" sz="1200" b="1" kern="1200" dirty="0" smtClean="0"/>
            <a:t> </a:t>
          </a:r>
          <a:r>
            <a:rPr lang="fi-FI" sz="1200" b="1" kern="1200" dirty="0" smtClean="0"/>
            <a:t>peraturan-peraturan terkait operasional bisnis Perusahaan dengan membentuk tim khusus untuk pelaksanaannya.</a:t>
          </a:r>
          <a:endParaRPr lang="en-US" sz="1200" b="1" kern="1200" dirty="0"/>
        </a:p>
      </dsp:txBody>
      <dsp:txXfrm>
        <a:off x="1887578" y="4040981"/>
        <a:ext cx="4967795" cy="829747"/>
      </dsp:txXfrm>
    </dsp:sp>
    <dsp:sp modelId="{27B9D0C2-9341-4ED9-9E8F-2A762DAD39CC}">
      <dsp:nvSpPr>
        <dsp:cNvPr id="0" name=""/>
        <dsp:cNvSpPr/>
      </dsp:nvSpPr>
      <dsp:spPr>
        <a:xfrm>
          <a:off x="5527258" y="643895"/>
          <a:ext cx="572895" cy="5728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/>
        </a:p>
      </dsp:txBody>
      <dsp:txXfrm>
        <a:off x="5656159" y="643895"/>
        <a:ext cx="315093" cy="431103"/>
      </dsp:txXfrm>
    </dsp:sp>
    <dsp:sp modelId="{5F009B8F-6198-451A-B97A-515A8B1F5518}">
      <dsp:nvSpPr>
        <dsp:cNvPr id="0" name=""/>
        <dsp:cNvSpPr/>
      </dsp:nvSpPr>
      <dsp:spPr>
        <a:xfrm>
          <a:off x="5978568" y="1647687"/>
          <a:ext cx="572895" cy="5728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/>
        </a:p>
      </dsp:txBody>
      <dsp:txXfrm>
        <a:off x="6107469" y="1647687"/>
        <a:ext cx="315093" cy="431103"/>
      </dsp:txXfrm>
    </dsp:sp>
    <dsp:sp modelId="{3D60C832-78AE-4251-8E03-BA0B50AE3946}">
      <dsp:nvSpPr>
        <dsp:cNvPr id="0" name=""/>
        <dsp:cNvSpPr/>
      </dsp:nvSpPr>
      <dsp:spPr>
        <a:xfrm>
          <a:off x="6429879" y="2636788"/>
          <a:ext cx="572895" cy="5728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/>
        </a:p>
      </dsp:txBody>
      <dsp:txXfrm>
        <a:off x="6558780" y="2636788"/>
        <a:ext cx="315093" cy="431103"/>
      </dsp:txXfrm>
    </dsp:sp>
    <dsp:sp modelId="{3141C42B-B047-49EF-A781-EAEB73334ED0}">
      <dsp:nvSpPr>
        <dsp:cNvPr id="0" name=""/>
        <dsp:cNvSpPr/>
      </dsp:nvSpPr>
      <dsp:spPr>
        <a:xfrm>
          <a:off x="6881189" y="3650373"/>
          <a:ext cx="572895" cy="5728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/>
        </a:p>
      </dsp:txBody>
      <dsp:txXfrm>
        <a:off x="7010090" y="3650373"/>
        <a:ext cx="315093" cy="431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77A3D-94BF-441D-AE83-FA85CF21B2A9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BA4AC-5BD0-484D-A6B5-A82E1472C7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671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Untuk</a:t>
            </a:r>
            <a:r>
              <a:rPr lang="en-US" b="1" baseline="0" dirty="0"/>
              <a:t> </a:t>
            </a:r>
            <a:r>
              <a:rPr lang="en-US" b="1" baseline="0" dirty="0" err="1"/>
              <a:t>Persetujuan</a:t>
            </a:r>
            <a:r>
              <a:rPr lang="en-US" b="1" baseline="0" dirty="0"/>
              <a:t> Dewan </a:t>
            </a:r>
            <a:r>
              <a:rPr lang="en-US" b="1" baseline="0" dirty="0" err="1"/>
              <a:t>Komisaris</a:t>
            </a:r>
            <a:r>
              <a:rPr lang="en-US" b="1" baseline="0" dirty="0"/>
              <a:t> &amp; </a:t>
            </a:r>
            <a:r>
              <a:rPr lang="en-US" b="1" baseline="0" dirty="0" err="1"/>
              <a:t>Direksi</a:t>
            </a:r>
            <a:r>
              <a:rPr lang="en-US" b="1" baseline="0" dirty="0"/>
              <a:t> </a:t>
            </a:r>
            <a:r>
              <a:rPr lang="en-US" b="1" baseline="0" dirty="0" err="1"/>
              <a:t>harus</a:t>
            </a:r>
            <a:r>
              <a:rPr lang="en-US" b="1" baseline="0" dirty="0"/>
              <a:t> </a:t>
            </a:r>
            <a:r>
              <a:rPr lang="en-US" b="1" baseline="0" dirty="0" err="1"/>
              <a:t>dipastikan</a:t>
            </a:r>
            <a:r>
              <a:rPr lang="en-US" b="1" baseline="0" dirty="0"/>
              <a:t> </a:t>
            </a:r>
            <a:r>
              <a:rPr lang="en-US" b="1" baseline="0" dirty="0" err="1"/>
              <a:t>ditandatangani</a:t>
            </a:r>
            <a:r>
              <a:rPr lang="en-US" b="1" baseline="0" dirty="0"/>
              <a:t> </a:t>
            </a:r>
            <a:r>
              <a:rPr lang="en-US" b="1" baseline="0" dirty="0" err="1"/>
              <a:t>terlebih</a:t>
            </a:r>
            <a:r>
              <a:rPr lang="en-US" b="1" baseline="0" dirty="0"/>
              <a:t> </a:t>
            </a:r>
            <a:r>
              <a:rPr lang="en-US" b="1" baseline="0" dirty="0" err="1"/>
              <a:t>dahulu</a:t>
            </a:r>
            <a:r>
              <a:rPr lang="en-US" b="1" baseline="0" dirty="0"/>
              <a:t> (</a:t>
            </a:r>
            <a:r>
              <a:rPr lang="en-US" b="1" baseline="0" dirty="0" err="1"/>
              <a:t>baik</a:t>
            </a:r>
            <a:r>
              <a:rPr lang="en-US" b="1" baseline="0" dirty="0"/>
              <a:t> yang </a:t>
            </a:r>
            <a:r>
              <a:rPr lang="en-US" b="1" baseline="0" dirty="0" err="1"/>
              <a:t>ditampilkan</a:t>
            </a:r>
            <a:r>
              <a:rPr lang="en-US" b="1" baseline="0" dirty="0"/>
              <a:t> di PPT, </a:t>
            </a:r>
            <a:r>
              <a:rPr lang="en-US" b="1" baseline="0" dirty="0" err="1"/>
              <a:t>maupun</a:t>
            </a:r>
            <a:r>
              <a:rPr lang="en-US" b="1" baseline="0" dirty="0"/>
              <a:t> di </a:t>
            </a:r>
            <a:r>
              <a:rPr lang="en-US" b="1" baseline="0" dirty="0" err="1"/>
              <a:t>Buku</a:t>
            </a:r>
            <a:r>
              <a:rPr lang="en-US" b="1" baseline="0" dirty="0"/>
              <a:t> </a:t>
            </a:r>
            <a:r>
              <a:rPr lang="en-US" b="1" baseline="0" dirty="0" err="1"/>
              <a:t>Pegangan</a:t>
            </a:r>
            <a:r>
              <a:rPr lang="en-US" b="1" baseline="0" dirty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89256-83E1-4307-91D6-45DDAF7740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0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BFF-C74E-434F-B4D9-4A464EDD1F17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62B-EE2E-42C4-9D13-A4015B133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759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BFF-C74E-434F-B4D9-4A464EDD1F17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62B-EE2E-42C4-9D13-A4015B133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057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BFF-C74E-434F-B4D9-4A464EDD1F17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62B-EE2E-42C4-9D13-A4015B133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065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4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2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3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3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49" y="6221483"/>
            <a:ext cx="1805051" cy="6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51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8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BFF-C74E-434F-B4D9-4A464EDD1F17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62B-EE2E-42C4-9D13-A4015B133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97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BFF-C74E-434F-B4D9-4A464EDD1F17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62B-EE2E-42C4-9D13-A4015B133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674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BFF-C74E-434F-B4D9-4A464EDD1F17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62B-EE2E-42C4-9D13-A4015B133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836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BFF-C74E-434F-B4D9-4A464EDD1F17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62B-EE2E-42C4-9D13-A4015B133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596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BFF-C74E-434F-B4D9-4A464EDD1F17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62B-EE2E-42C4-9D13-A4015B133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284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BFF-C74E-434F-B4D9-4A464EDD1F17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62B-EE2E-42C4-9D13-A4015B133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014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BFF-C74E-434F-B4D9-4A464EDD1F17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62B-EE2E-42C4-9D13-A4015B133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174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BFF-C74E-434F-B4D9-4A464EDD1F17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62B-EE2E-42C4-9D13-A4015B133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754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3BFF-C74E-434F-B4D9-4A464EDD1F17}" type="datetimeFigureOut">
              <a:rPr lang="id-ID" smtClean="0"/>
              <a:t>21/06/2017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762B-EE2E-42C4-9D13-A4015B133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43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57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47600" y="51479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Jakarta, 2017</a:t>
            </a:r>
            <a:endParaRPr lang="id-ID" sz="1600" b="1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2636912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6248963"/>
            <a:ext cx="1800200" cy="60903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9512" y="1830139"/>
            <a:ext cx="7870825" cy="8067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GOOD CORPORATE GOVERNANCE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924944"/>
            <a:ext cx="54913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>
                    <a:lumMod val="50000"/>
                  </a:schemeClr>
                </a:solidFill>
              </a:rPr>
              <a:t>PT PERTAMINA DRILLING SERVICES INDONESIA</a:t>
            </a:r>
          </a:p>
        </p:txBody>
      </p:sp>
    </p:spTree>
    <p:extLst>
      <p:ext uri="{BB962C8B-B14F-4D97-AF65-F5344CB8AC3E}">
        <p14:creationId xmlns:p14="http://schemas.microsoft.com/office/powerpoint/2010/main" val="15649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9142571" cy="688538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85800" y="24384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560" y="2564904"/>
            <a:ext cx="5694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26680" indent="-32668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d-ID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PT PERTAMINA DRILLING SERVICES INDONESIA</a:t>
            </a:r>
            <a:endParaRPr lang="id-ID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8391" y="1772816"/>
            <a:ext cx="8520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d-ID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TERIMA KASIH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1324" y="2645956"/>
            <a:ext cx="776230" cy="338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6248963"/>
            <a:ext cx="1800200" cy="60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7650" y="6405518"/>
            <a:ext cx="3429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350" b="1" dirty="0" smtClean="0"/>
              <a:t>2</a:t>
            </a:r>
            <a:endParaRPr lang="en-US" sz="1350" b="1" dirty="0"/>
          </a:p>
        </p:txBody>
      </p:sp>
      <p:sp>
        <p:nvSpPr>
          <p:cNvPr id="14" name="Rectangle 13"/>
          <p:cNvSpPr/>
          <p:nvPr/>
        </p:nvSpPr>
        <p:spPr>
          <a:xfrm>
            <a:off x="157039" y="228600"/>
            <a:ext cx="2881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C00000"/>
                </a:solidFill>
              </a:rPr>
              <a:t>AGENDA PRESENTASI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864998"/>
            <a:ext cx="9144000" cy="9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6248963"/>
            <a:ext cx="1800200" cy="60903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48744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47675" y="1500987"/>
            <a:ext cx="8066088" cy="44084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968827966"/>
              </p:ext>
            </p:extLst>
          </p:nvPr>
        </p:nvGraphicFramePr>
        <p:xfrm>
          <a:off x="228599" y="874105"/>
          <a:ext cx="8285163" cy="503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37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44" y="3068960"/>
            <a:ext cx="424455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57650" y="6405518"/>
            <a:ext cx="3429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350" b="1" dirty="0"/>
              <a:t>3</a:t>
            </a:r>
            <a:endParaRPr lang="en-US" sz="135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914400"/>
            <a:ext cx="9144000" cy="9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6248963"/>
            <a:ext cx="1800200" cy="609037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539552" y="944860"/>
            <a:ext cx="7992888" cy="2052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fr-LU" sz="1800" dirty="0" smtClean="0"/>
          </a:p>
          <a:p>
            <a:pPr marL="0" indent="0" algn="just">
              <a:buFont typeface="Arial" pitchFamily="34" charset="0"/>
              <a:buNone/>
            </a:pPr>
            <a:r>
              <a:rPr lang="id-ID" sz="1800" dirty="0" smtClean="0"/>
              <a:t>PT </a:t>
            </a:r>
            <a:r>
              <a:rPr lang="fr-LU" sz="1800" dirty="0" smtClean="0"/>
              <a:t>P</a:t>
            </a:r>
            <a:r>
              <a:rPr lang="id-ID" sz="1800" dirty="0" smtClean="0"/>
              <a:t>ertamina </a:t>
            </a:r>
            <a:r>
              <a:rPr lang="fr-LU" sz="1800" dirty="0" smtClean="0"/>
              <a:t>D</a:t>
            </a:r>
            <a:r>
              <a:rPr lang="id-ID" sz="1800" dirty="0" smtClean="0"/>
              <a:t>rilling </a:t>
            </a:r>
            <a:r>
              <a:rPr lang="fr-LU" sz="1800" dirty="0" smtClean="0"/>
              <a:t>S</a:t>
            </a:r>
            <a:r>
              <a:rPr lang="id-ID" sz="1800" dirty="0" smtClean="0"/>
              <a:t>ervices </a:t>
            </a:r>
            <a:r>
              <a:rPr lang="fr-LU" sz="1800" dirty="0" smtClean="0"/>
              <a:t>I</a:t>
            </a:r>
            <a:r>
              <a:rPr lang="id-ID" sz="1800" dirty="0" smtClean="0"/>
              <a:t>ndonesia (PT PDSI)</a:t>
            </a:r>
            <a:r>
              <a:rPr lang="fr-LU" sz="1800" dirty="0" smtClean="0"/>
              <a:t> </a:t>
            </a:r>
            <a:r>
              <a:rPr lang="fr-LU" sz="1800" dirty="0" err="1" smtClean="0"/>
              <a:t>secara</a:t>
            </a:r>
            <a:r>
              <a:rPr lang="fr-LU" sz="1800" dirty="0" smtClean="0"/>
              <a:t> </a:t>
            </a:r>
            <a:r>
              <a:rPr lang="fr-LU" sz="1800" dirty="0" err="1" smtClean="0"/>
              <a:t>konsisten</a:t>
            </a:r>
            <a:r>
              <a:rPr lang="fr-LU" sz="1800" dirty="0" smtClean="0"/>
              <a:t> </a:t>
            </a:r>
            <a:r>
              <a:rPr lang="fr-LU" sz="1800" dirty="0" err="1" smtClean="0"/>
              <a:t>menerapkan</a:t>
            </a:r>
            <a:r>
              <a:rPr lang="fr-LU" sz="1800" dirty="0" smtClean="0"/>
              <a:t> </a:t>
            </a:r>
            <a:r>
              <a:rPr lang="fr-LU" sz="1800" dirty="0" err="1" smtClean="0"/>
              <a:t>implementasi</a:t>
            </a:r>
            <a:r>
              <a:rPr lang="fr-LU" sz="1800" dirty="0" smtClean="0"/>
              <a:t> tata </a:t>
            </a:r>
            <a:r>
              <a:rPr lang="fr-LU" sz="1800" dirty="0" err="1" smtClean="0"/>
              <a:t>kelola</a:t>
            </a:r>
            <a:r>
              <a:rPr lang="fr-LU" sz="1800" dirty="0" smtClean="0"/>
              <a:t> </a:t>
            </a:r>
            <a:r>
              <a:rPr lang="fr-LU" sz="1800" dirty="0" err="1" smtClean="0"/>
              <a:t>perusahaan</a:t>
            </a:r>
            <a:r>
              <a:rPr lang="fr-LU" sz="1800" dirty="0" smtClean="0"/>
              <a:t> </a:t>
            </a:r>
            <a:r>
              <a:rPr lang="fr-LU" sz="1800" dirty="0" err="1" smtClean="0"/>
              <a:t>pada</a:t>
            </a:r>
            <a:r>
              <a:rPr lang="fr-LU" sz="1800" dirty="0" smtClean="0"/>
              <a:t> </a:t>
            </a:r>
            <a:r>
              <a:rPr lang="fr-LU" sz="1800" dirty="0" err="1" smtClean="0"/>
              <a:t>setiap</a:t>
            </a:r>
            <a:r>
              <a:rPr lang="fr-LU" sz="1800" dirty="0" smtClean="0"/>
              <a:t> </a:t>
            </a:r>
            <a:r>
              <a:rPr lang="fr-LU" sz="1800" dirty="0" err="1" smtClean="0"/>
              <a:t>tingkatan</a:t>
            </a:r>
            <a:r>
              <a:rPr lang="fr-LU" sz="1800" dirty="0" smtClean="0"/>
              <a:t> </a:t>
            </a:r>
            <a:r>
              <a:rPr lang="fr-LU" sz="1800" dirty="0" err="1" smtClean="0"/>
              <a:t>organisasi</a:t>
            </a:r>
            <a:r>
              <a:rPr lang="fr-LU" sz="1800" dirty="0" smtClean="0"/>
              <a:t> dan </a:t>
            </a:r>
            <a:r>
              <a:rPr lang="fr-LU" sz="1800" dirty="0" err="1" smtClean="0"/>
              <a:t>pada</a:t>
            </a:r>
            <a:r>
              <a:rPr lang="fr-LU" sz="1800" dirty="0" smtClean="0"/>
              <a:t> </a:t>
            </a:r>
            <a:r>
              <a:rPr lang="fr-LU" sz="1800" dirty="0" err="1" smtClean="0"/>
              <a:t>setiap</a:t>
            </a:r>
            <a:r>
              <a:rPr lang="fr-LU" sz="1800" dirty="0" smtClean="0"/>
              <a:t> </a:t>
            </a:r>
            <a:r>
              <a:rPr lang="fr-LU" sz="1800" dirty="0" err="1" smtClean="0"/>
              <a:t>aktivitas</a:t>
            </a:r>
            <a:r>
              <a:rPr lang="fr-LU" sz="1800" dirty="0" smtClean="0"/>
              <a:t> </a:t>
            </a:r>
            <a:r>
              <a:rPr lang="fr-LU" sz="1800" dirty="0" err="1" smtClean="0"/>
              <a:t>perusahaan</a:t>
            </a:r>
            <a:r>
              <a:rPr lang="fr-LU" sz="1800" dirty="0" smtClean="0"/>
              <a:t>. </a:t>
            </a:r>
            <a:r>
              <a:rPr lang="fr-LU" sz="1800" dirty="0" err="1" smtClean="0"/>
              <a:t>Perwujudan</a:t>
            </a:r>
            <a:r>
              <a:rPr lang="fr-LU" sz="1800" dirty="0" smtClean="0"/>
              <a:t> </a:t>
            </a:r>
            <a:r>
              <a:rPr lang="fr-LU" sz="1800" dirty="0" err="1" smtClean="0"/>
              <a:t>penerapan</a:t>
            </a:r>
            <a:r>
              <a:rPr lang="fr-LU" sz="1800" dirty="0" smtClean="0"/>
              <a:t> tata </a:t>
            </a:r>
            <a:r>
              <a:rPr lang="fr-LU" sz="1800" dirty="0" err="1" smtClean="0"/>
              <a:t>kelola</a:t>
            </a:r>
            <a:r>
              <a:rPr lang="fr-LU" sz="1800" dirty="0" smtClean="0"/>
              <a:t> </a:t>
            </a:r>
            <a:r>
              <a:rPr lang="fr-LU" sz="1800" dirty="0" err="1" smtClean="0"/>
              <a:t>perusahaan</a:t>
            </a:r>
            <a:r>
              <a:rPr lang="fr-LU" sz="1800" dirty="0" smtClean="0"/>
              <a:t> </a:t>
            </a:r>
            <a:r>
              <a:rPr lang="fr-LU" sz="1800" dirty="0" err="1" smtClean="0"/>
              <a:t>termasuk</a:t>
            </a:r>
            <a:r>
              <a:rPr lang="fr-LU" sz="1800" dirty="0" smtClean="0"/>
              <a:t> </a:t>
            </a:r>
            <a:r>
              <a:rPr lang="fr-LU" sz="1800" dirty="0" err="1" smtClean="0"/>
              <a:t>diantaranya</a:t>
            </a:r>
            <a:r>
              <a:rPr lang="fr-LU" sz="1800" dirty="0" smtClean="0"/>
              <a:t> </a:t>
            </a:r>
            <a:r>
              <a:rPr lang="fr-LU" sz="1800" dirty="0" err="1" smtClean="0"/>
              <a:t>pemenuhan</a:t>
            </a:r>
            <a:r>
              <a:rPr lang="fr-LU" sz="1800" dirty="0" smtClean="0"/>
              <a:t> </a:t>
            </a:r>
            <a:r>
              <a:rPr lang="fr-LU" sz="1800" dirty="0" err="1" smtClean="0"/>
              <a:t>kepatuhan</a:t>
            </a:r>
            <a:r>
              <a:rPr lang="fr-LU" sz="1800" dirty="0" smtClean="0"/>
              <a:t> </a:t>
            </a:r>
            <a:r>
              <a:rPr lang="fr-LU" sz="1800" dirty="0" err="1" smtClean="0"/>
              <a:t>terhadap</a:t>
            </a:r>
            <a:r>
              <a:rPr lang="fr-LU" sz="1800" dirty="0" smtClean="0"/>
              <a:t> </a:t>
            </a:r>
            <a:r>
              <a:rPr lang="id-ID" sz="1800" dirty="0" smtClean="0"/>
              <a:t>peraturan perundang-undangan yang berlaku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perilaku</a:t>
            </a:r>
            <a:r>
              <a:rPr lang="en-US" sz="1800" dirty="0" smtClean="0"/>
              <a:t> </a:t>
            </a:r>
            <a:r>
              <a:rPr lang="en-US" sz="1800" dirty="0" err="1" smtClean="0"/>
              <a:t>usaha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mengedepankan</a:t>
            </a:r>
            <a:r>
              <a:rPr lang="en-US" sz="1800" dirty="0" smtClean="0"/>
              <a:t> </a:t>
            </a:r>
            <a:r>
              <a:rPr lang="en-US" sz="1800" dirty="0" err="1" smtClean="0"/>
              <a:t>penegakan</a:t>
            </a:r>
            <a:r>
              <a:rPr lang="en-US" sz="1800" dirty="0" smtClean="0"/>
              <a:t> </a:t>
            </a:r>
            <a:r>
              <a:rPr lang="en-US" sz="1800" dirty="0" err="1" smtClean="0"/>
              <a:t>etika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. 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7504" y="245368"/>
            <a:ext cx="6984776" cy="5913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Sekilas</a:t>
            </a:r>
            <a:r>
              <a:rPr lang="en-US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GCG </a:t>
            </a:r>
            <a:r>
              <a:rPr lang="id-ID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PT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</a:t>
            </a:r>
            <a:r>
              <a:rPr lang="id-ID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ertamina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</a:t>
            </a:r>
            <a:r>
              <a:rPr lang="id-ID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rilling Services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id-ID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ndonesia</a:t>
            </a:r>
            <a:endParaRPr lang="en-US" sz="24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637" y="3208908"/>
            <a:ext cx="440240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PT </a:t>
            </a:r>
            <a:r>
              <a:rPr lang="en-US" dirty="0" smtClean="0"/>
              <a:t>PDSI </a:t>
            </a:r>
            <a:r>
              <a:rPr lang="en-US" dirty="0" err="1"/>
              <a:t>menanamkan</a:t>
            </a:r>
            <a:r>
              <a:rPr lang="en-US" dirty="0"/>
              <a:t>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smtClean="0"/>
              <a:t>GCG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 smtClean="0"/>
              <a:t>:</a:t>
            </a:r>
            <a:endParaRPr lang="id-ID" dirty="0" smtClean="0"/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id-ID" dirty="0" smtClean="0"/>
              <a:t>PT </a:t>
            </a:r>
            <a:r>
              <a:rPr lang="en-US" dirty="0" smtClean="0"/>
              <a:t>PDSI </a:t>
            </a:r>
            <a:r>
              <a:rPr lang="en-US" dirty="0"/>
              <a:t>(performance</a:t>
            </a:r>
            <a:r>
              <a:rPr lang="en-US" dirty="0" smtClean="0"/>
              <a:t>);</a:t>
            </a:r>
            <a:endParaRPr lang="id-ID" dirty="0" smtClean="0"/>
          </a:p>
          <a:p>
            <a:pPr>
              <a:buFont typeface="+mj-lt"/>
              <a:buAutoNum type="arabicPeriod"/>
            </a:pPr>
            <a:endParaRPr lang="en-US" sz="1000" dirty="0"/>
          </a:p>
          <a:p>
            <a:pPr marL="176213" indent="-176213">
              <a:buFont typeface="+mj-lt"/>
              <a:buAutoNum type="arabicPeriod"/>
            </a:pP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/>
              <a:t>(compliance), </a:t>
            </a:r>
            <a:r>
              <a:rPr lang="en-US" dirty="0" err="1" smtClean="0"/>
              <a:t>dan</a:t>
            </a:r>
            <a:endParaRPr lang="id-ID" dirty="0" smtClean="0"/>
          </a:p>
          <a:p>
            <a:pPr marL="176213" indent="-176213">
              <a:buFont typeface="+mj-lt"/>
              <a:buAutoNum type="arabicPeriod"/>
            </a:pPr>
            <a:endParaRPr lang="en-US" sz="1000" dirty="0"/>
          </a:p>
          <a:p>
            <a:pPr marL="176213" indent="-176213">
              <a:buFont typeface="Arial" pitchFamily="34" charset="0"/>
              <a:buAutoNum type="arabicPeriod" startAt="3"/>
            </a:pPr>
            <a:r>
              <a:rPr lang="en-US" dirty="0" err="1"/>
              <a:t>Keserasian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conformance).</a:t>
            </a:r>
          </a:p>
        </p:txBody>
      </p:sp>
    </p:spTree>
    <p:extLst>
      <p:ext uri="{BB962C8B-B14F-4D97-AF65-F5344CB8AC3E}">
        <p14:creationId xmlns:p14="http://schemas.microsoft.com/office/powerpoint/2010/main" val="2919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057650" y="6405518"/>
            <a:ext cx="3668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350" b="1" dirty="0" smtClean="0"/>
              <a:t>4</a:t>
            </a:r>
            <a:endParaRPr lang="en-US" sz="13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C00000"/>
                </a:solidFill>
              </a:rPr>
              <a:t>INFRA</a:t>
            </a:r>
            <a:r>
              <a:rPr lang="en-US" sz="2400" b="1" dirty="0" smtClean="0">
                <a:solidFill>
                  <a:srgbClr val="C00000"/>
                </a:solidFill>
              </a:rPr>
              <a:t>STRUKTUR</a:t>
            </a:r>
            <a:r>
              <a:rPr lang="id-ID" sz="2400" b="1" dirty="0" smtClean="0">
                <a:solidFill>
                  <a:srgbClr val="C00000"/>
                </a:solidFill>
              </a:rPr>
              <a:t> GCG </a:t>
            </a:r>
            <a:endParaRPr lang="en-US" sz="24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864998"/>
            <a:ext cx="9144000" cy="9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6248963"/>
            <a:ext cx="1800200" cy="609037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346820481"/>
              </p:ext>
            </p:extLst>
          </p:nvPr>
        </p:nvGraphicFramePr>
        <p:xfrm>
          <a:off x="1491952" y="1792312"/>
          <a:ext cx="62484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982469"/>
            <a:ext cx="836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S</a:t>
            </a:r>
            <a:r>
              <a:rPr lang="en-US" dirty="0" err="1" smtClean="0"/>
              <a:t>ejak</a:t>
            </a:r>
            <a:r>
              <a:rPr lang="en-US" dirty="0" smtClean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2012</a:t>
            </a:r>
            <a:r>
              <a:rPr lang="id-ID" dirty="0" smtClean="0"/>
              <a:t>, PT </a:t>
            </a:r>
            <a:r>
              <a:rPr lang="en-US" dirty="0" smtClean="0"/>
              <a:t>PDSI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,</a:t>
            </a:r>
            <a:r>
              <a:rPr lang="id-ID" dirty="0" smtClean="0"/>
              <a:t> yaitu</a:t>
            </a:r>
            <a:r>
              <a:rPr lang="en-US" dirty="0" smtClean="0"/>
              <a:t>  </a:t>
            </a:r>
            <a:r>
              <a:rPr lang="id-ID" dirty="0" smtClean="0"/>
              <a:t>p</a:t>
            </a:r>
            <a:r>
              <a:rPr lang="en-US" dirty="0" err="1" smtClean="0"/>
              <a:t>embuatan</a:t>
            </a:r>
            <a:r>
              <a:rPr lang="id-ID" dirty="0" smtClean="0"/>
              <a:t> dan penyempurnaan</a:t>
            </a:r>
            <a:r>
              <a:rPr lang="en-US" dirty="0" smtClean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aturan</a:t>
            </a:r>
            <a:r>
              <a:rPr lang="id-ID" dirty="0" smtClean="0"/>
              <a:t>-aturan yang</a:t>
            </a:r>
            <a:r>
              <a:rPr lang="en-US" dirty="0" smtClean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0040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057650" y="6405518"/>
            <a:ext cx="3668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350" b="1" dirty="0"/>
              <a:t>5</a:t>
            </a:r>
            <a:endParaRPr lang="en-US" sz="135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864998"/>
            <a:ext cx="9144000" cy="9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6248963"/>
            <a:ext cx="1800200" cy="609037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30565332"/>
              </p:ext>
            </p:extLst>
          </p:nvPr>
        </p:nvGraphicFramePr>
        <p:xfrm>
          <a:off x="709228" y="1700808"/>
          <a:ext cx="772554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7504" y="764704"/>
            <a:ext cx="704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/>
              <a:t>penerapan</a:t>
            </a:r>
            <a:r>
              <a:rPr lang="en-US" sz="2000" dirty="0"/>
              <a:t> GCG </a:t>
            </a:r>
            <a:r>
              <a:rPr lang="id-ID" sz="2000" dirty="0" smtClean="0"/>
              <a:t>di PT </a:t>
            </a:r>
            <a:r>
              <a:rPr lang="en-US" sz="2000" dirty="0" smtClean="0"/>
              <a:t>PDSI</a:t>
            </a:r>
            <a:r>
              <a:rPr lang="id-ID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yaitu</a:t>
            </a:r>
            <a:r>
              <a:rPr lang="en-US" sz="2000" dirty="0"/>
              <a:t>: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7504" y="222920"/>
            <a:ext cx="42672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TUJUAN PENERAPAN GCG</a:t>
            </a:r>
            <a:br>
              <a:rPr lang="en-US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en-US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endParaRPr lang="en-US" sz="24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0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57650" y="6405518"/>
            <a:ext cx="3668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350" b="1" dirty="0" smtClean="0"/>
              <a:t>6</a:t>
            </a:r>
            <a:endParaRPr lang="en-US" sz="13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3103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ROAD MAP GCG </a:t>
            </a:r>
            <a:r>
              <a:rPr lang="id-ID" sz="2400" b="1" dirty="0" smtClean="0">
                <a:solidFill>
                  <a:srgbClr val="C00000"/>
                </a:solidFill>
              </a:rPr>
              <a:t>PT </a:t>
            </a:r>
            <a:r>
              <a:rPr lang="en-US" sz="2400" b="1" dirty="0" smtClean="0">
                <a:solidFill>
                  <a:srgbClr val="C00000"/>
                </a:solidFill>
              </a:rPr>
              <a:t>PDSI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864998"/>
            <a:ext cx="9144000" cy="9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6248963"/>
            <a:ext cx="1800200" cy="609037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644364"/>
              </p:ext>
            </p:extLst>
          </p:nvPr>
        </p:nvGraphicFramePr>
        <p:xfrm>
          <a:off x="134951" y="914400"/>
          <a:ext cx="8901545" cy="554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20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3528" y="23103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C00000"/>
                </a:solidFill>
              </a:rPr>
              <a:t>PENGUATAN TATA KELOLA PERUSAHAAN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08720"/>
            <a:ext cx="9144000" cy="9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57650" y="6405518"/>
            <a:ext cx="3668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350" b="1" dirty="0"/>
              <a:t>7</a:t>
            </a:r>
            <a:endParaRPr lang="en-US" sz="1350" b="1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056699"/>
              </p:ext>
            </p:extLst>
          </p:nvPr>
        </p:nvGraphicFramePr>
        <p:xfrm>
          <a:off x="647564" y="1052736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56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57650" y="6405518"/>
            <a:ext cx="3668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350" b="1" dirty="0" smtClean="0"/>
              <a:t>8</a:t>
            </a:r>
            <a:endParaRPr lang="en-US" sz="13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3448" y="159023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IMPLEMENTASI</a:t>
            </a:r>
            <a:r>
              <a:rPr lang="id-ID" sz="2400" b="1" dirty="0" smtClean="0">
                <a:solidFill>
                  <a:srgbClr val="C00000"/>
                </a:solidFill>
              </a:rPr>
              <a:t> DI PT PDSI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827605"/>
            <a:ext cx="9144000" cy="9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6248963"/>
            <a:ext cx="1800200" cy="609037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33400" y="1052736"/>
            <a:ext cx="8066088" cy="52419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itchFamily="34" charset="0"/>
              <a:buNone/>
            </a:pPr>
            <a:r>
              <a:rPr lang="en-US" sz="1600" b="1" dirty="0" smtClean="0"/>
              <a:t>1. </a:t>
            </a:r>
            <a:r>
              <a:rPr lang="en-US" sz="1600" b="1" dirty="0" err="1" smtClean="0"/>
              <a:t>Hasil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Penyerahan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Laporan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Harta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Kekayaan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Pejabat</a:t>
            </a:r>
            <a:r>
              <a:rPr lang="en-US" sz="1600" b="1" dirty="0" smtClean="0"/>
              <a:t> Negara (LHKPN) :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228600" indent="-228600">
              <a:buFont typeface="Arial" pitchFamily="34" charset="0"/>
              <a:buNone/>
            </a:pPr>
            <a:r>
              <a:rPr lang="en-US" sz="1600" b="1" dirty="0" smtClean="0"/>
              <a:t>2. </a:t>
            </a:r>
            <a:r>
              <a:rPr lang="en-US" sz="1600" b="1" dirty="0" err="1" smtClean="0"/>
              <a:t>Hasil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Pengisian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Laporan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Gratifikasi</a:t>
            </a:r>
            <a:r>
              <a:rPr lang="en-US" sz="1600" b="1" dirty="0" smtClean="0"/>
              <a:t> Online, Code of Conduct (COC)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Conflict of Interest (COI) 2016 :</a:t>
            </a:r>
          </a:p>
          <a:p>
            <a:pPr marL="228600" indent="-228600">
              <a:buFont typeface="Arial" pitchFamily="34" charset="0"/>
              <a:buNone/>
            </a:pPr>
            <a:endParaRPr lang="en-US" sz="1600" b="1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43737"/>
              </p:ext>
            </p:extLst>
          </p:nvPr>
        </p:nvGraphicFramePr>
        <p:xfrm>
          <a:off x="852264" y="170080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4732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Wajib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Lapor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Jumlah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Direksi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VP, Manager/</a:t>
                      </a:r>
                      <a:r>
                        <a:rPr lang="en-US" dirty="0" err="1" smtClean="0"/>
                        <a:t>Setara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Asisten</a:t>
                      </a:r>
                      <a:r>
                        <a:rPr lang="en-US" dirty="0" smtClean="0"/>
                        <a:t> Manager/</a:t>
                      </a:r>
                      <a:r>
                        <a:rPr lang="en-US" dirty="0" err="1" smtClean="0"/>
                        <a:t>Setara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235784"/>
              </p:ext>
            </p:extLst>
          </p:nvPr>
        </p:nvGraphicFramePr>
        <p:xfrm>
          <a:off x="924927" y="4393912"/>
          <a:ext cx="40640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0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Keterangan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Prosentase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Gratifikasi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86,34%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97,58%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96,68%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5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57650" y="6405518"/>
            <a:ext cx="3668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/>
              <a:t>1</a:t>
            </a:r>
            <a:r>
              <a:rPr lang="id-ID" sz="1350" b="1" dirty="0" smtClean="0"/>
              <a:t>0</a:t>
            </a:r>
            <a:endParaRPr lang="en-US" sz="13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3103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PENILAIAN PENERAPAN GCG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836712"/>
            <a:ext cx="9144000" cy="9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6248963"/>
            <a:ext cx="1800200" cy="609037"/>
          </a:xfrm>
          <a:prstGeom prst="rect">
            <a:avLst/>
          </a:prstGeom>
        </p:spPr>
      </p:pic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719251"/>
              </p:ext>
            </p:extLst>
          </p:nvPr>
        </p:nvGraphicFramePr>
        <p:xfrm>
          <a:off x="1234387" y="2550280"/>
          <a:ext cx="7082029" cy="390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152400" y="968896"/>
            <a:ext cx="8524056" cy="152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600" dirty="0" smtClean="0"/>
              <a:t>S</a:t>
            </a:r>
            <a:r>
              <a:rPr lang="en-US" sz="1600" dirty="0" err="1" smtClean="0"/>
              <a:t>alah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komitmen</a:t>
            </a:r>
            <a:r>
              <a:rPr lang="en-US" sz="1600" dirty="0" smtClean="0"/>
              <a:t> </a:t>
            </a:r>
            <a:r>
              <a:rPr lang="id-ID" sz="1600" dirty="0" smtClean="0"/>
              <a:t>PT </a:t>
            </a:r>
            <a:r>
              <a:rPr lang="en-US" sz="1600" dirty="0" smtClean="0"/>
              <a:t>PDSI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melaksanakan</a:t>
            </a:r>
            <a:r>
              <a:rPr lang="en-US" sz="1600" dirty="0" smtClean="0"/>
              <a:t> </a:t>
            </a:r>
            <a:r>
              <a:rPr lang="en-US" sz="1600" dirty="0" err="1" smtClean="0"/>
              <a:t>perbaikan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tata</a:t>
            </a:r>
            <a:r>
              <a:rPr lang="en-US" sz="1600" dirty="0" smtClean="0"/>
              <a:t> </a:t>
            </a:r>
            <a:r>
              <a:rPr lang="en-US" sz="1600" dirty="0" err="1" smtClean="0"/>
              <a:t>kelola</a:t>
            </a:r>
            <a:r>
              <a:rPr lang="en-US" sz="1600" dirty="0" smtClean="0"/>
              <a:t> </a:t>
            </a:r>
            <a:r>
              <a:rPr lang="en-US" sz="1600" dirty="0" err="1" smtClean="0"/>
              <a:t>perusahaan</a:t>
            </a:r>
            <a:r>
              <a:rPr lang="id-ID" sz="1600" dirty="0" smtClean="0"/>
              <a:t> adalah m</a:t>
            </a:r>
            <a:r>
              <a:rPr lang="en-US" sz="1600" dirty="0" err="1" smtClean="0"/>
              <a:t>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pengukuran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penilaian</a:t>
            </a:r>
            <a:r>
              <a:rPr lang="en-US" sz="1600" dirty="0" smtClean="0"/>
              <a:t> (</a:t>
            </a:r>
            <a:r>
              <a:rPr lang="en-US" sz="1600" i="1" dirty="0" smtClean="0"/>
              <a:t>assessment</a:t>
            </a:r>
            <a:r>
              <a:rPr lang="en-US" sz="1600" dirty="0" smtClean="0"/>
              <a:t>)</a:t>
            </a:r>
            <a:r>
              <a:rPr lang="id-ID" sz="1600" dirty="0" smtClean="0"/>
              <a:t>.</a:t>
            </a:r>
          </a:p>
          <a:p>
            <a:r>
              <a:rPr lang="en-US" sz="1600" dirty="0" smtClean="0"/>
              <a:t> Assessment GCG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telah</a:t>
            </a:r>
            <a:r>
              <a:rPr lang="en-US" sz="1600" dirty="0" smtClean="0"/>
              <a:t>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PDSI </a:t>
            </a:r>
            <a:r>
              <a:rPr lang="en-US" sz="1600" dirty="0" err="1" smtClean="0"/>
              <a:t>sejak</a:t>
            </a:r>
            <a:r>
              <a:rPr lang="en-US" sz="1600" dirty="0" smtClean="0"/>
              <a:t> </a:t>
            </a:r>
            <a:r>
              <a:rPr lang="en-US" sz="1600" dirty="0" err="1" smtClean="0"/>
              <a:t>tahun</a:t>
            </a:r>
            <a:r>
              <a:rPr lang="en-US" sz="1600" dirty="0" smtClean="0"/>
              <a:t> 2013 </a:t>
            </a:r>
            <a:r>
              <a:rPr lang="en-US" sz="1600" dirty="0" err="1" smtClean="0"/>
              <a:t>baik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eksternal</a:t>
            </a:r>
            <a:r>
              <a:rPr lang="en-US" sz="1600" dirty="0" smtClean="0"/>
              <a:t> </a:t>
            </a:r>
            <a:r>
              <a:rPr lang="en-US" sz="1600" dirty="0" err="1" smtClean="0"/>
              <a:t>maupun</a:t>
            </a:r>
            <a:r>
              <a:rPr lang="en-US" sz="1600" dirty="0" smtClean="0"/>
              <a:t> internal </a:t>
            </a:r>
            <a:r>
              <a:rPr lang="id-ID" sz="1600" dirty="0" smtClean="0"/>
              <a:t>.</a:t>
            </a:r>
          </a:p>
          <a:p>
            <a:r>
              <a:rPr lang="en-US" sz="1600" dirty="0" err="1" smtClean="0"/>
              <a:t>Berikut</a:t>
            </a:r>
            <a:r>
              <a:rPr lang="en-US" sz="1600" dirty="0" smtClean="0"/>
              <a:t> trend </a:t>
            </a:r>
            <a:r>
              <a:rPr lang="en-US" sz="1600" dirty="0" err="1" smtClean="0"/>
              <a:t>hasil</a:t>
            </a:r>
            <a:r>
              <a:rPr lang="en-US" sz="1600" dirty="0" smtClean="0"/>
              <a:t> assessment GCG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periode</a:t>
            </a:r>
            <a:r>
              <a:rPr lang="en-US" sz="1600" dirty="0" smtClean="0"/>
              <a:t> </a:t>
            </a:r>
            <a:r>
              <a:rPr lang="en-US" sz="1600" dirty="0" err="1" smtClean="0"/>
              <a:t>tahun</a:t>
            </a:r>
            <a:r>
              <a:rPr lang="en-US" sz="1600" dirty="0" smtClean="0"/>
              <a:t> </a:t>
            </a:r>
            <a:r>
              <a:rPr lang="en-US" sz="1600" dirty="0" err="1" smtClean="0"/>
              <a:t>buku</a:t>
            </a:r>
            <a:r>
              <a:rPr lang="en-US" sz="1600" dirty="0" smtClean="0"/>
              <a:t> 2013 </a:t>
            </a:r>
            <a:r>
              <a:rPr lang="en-US" sz="1600" dirty="0" err="1" smtClean="0"/>
              <a:t>hingga</a:t>
            </a:r>
            <a:r>
              <a:rPr lang="en-US" sz="1600" dirty="0" smtClean="0"/>
              <a:t> </a:t>
            </a:r>
            <a:r>
              <a:rPr lang="en-US" sz="1600" dirty="0" err="1" smtClean="0"/>
              <a:t>tahun</a:t>
            </a:r>
            <a:r>
              <a:rPr lang="en-US" sz="1600" dirty="0" smtClean="0"/>
              <a:t> </a:t>
            </a:r>
            <a:r>
              <a:rPr lang="en-US" sz="1600" dirty="0" err="1" smtClean="0"/>
              <a:t>buku</a:t>
            </a:r>
            <a:r>
              <a:rPr lang="en-US" sz="1600" dirty="0" smtClean="0"/>
              <a:t> 2016 : </a:t>
            </a:r>
          </a:p>
          <a:p>
            <a:endParaRPr lang="en-US" dirty="0"/>
          </a:p>
        </p:txBody>
      </p:sp>
      <p:cxnSp>
        <p:nvCxnSpPr>
          <p:cNvPr id="3" name="Elbow Connector 2"/>
          <p:cNvCxnSpPr/>
          <p:nvPr/>
        </p:nvCxnSpPr>
        <p:spPr>
          <a:xfrm rot="16200000" flipH="1">
            <a:off x="5998350" y="4063262"/>
            <a:ext cx="1035732" cy="432048"/>
          </a:xfrm>
          <a:prstGeom prst="bentConnector3">
            <a:avLst/>
          </a:prstGeom>
          <a:ln w="28575">
            <a:solidFill>
              <a:srgbClr val="00CC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4680012" y="4257092"/>
            <a:ext cx="648072" cy="432048"/>
          </a:xfrm>
          <a:prstGeom prst="bentConnector3">
            <a:avLst/>
          </a:prstGeom>
          <a:ln w="28575">
            <a:solidFill>
              <a:srgbClr val="00CC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6200000" flipV="1">
            <a:off x="2902005" y="4063261"/>
            <a:ext cx="819709" cy="216024"/>
          </a:xfrm>
          <a:prstGeom prst="bentConnector3">
            <a:avLst>
              <a:gd name="adj1" fmla="val 50000"/>
            </a:avLst>
          </a:prstGeom>
          <a:ln w="28575">
            <a:solidFill>
              <a:srgbClr val="00CC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6200000" flipV="1">
            <a:off x="1944898" y="5122376"/>
            <a:ext cx="573687" cy="216025"/>
          </a:xfrm>
          <a:prstGeom prst="bentConnector3">
            <a:avLst>
              <a:gd name="adj1" fmla="val 50000"/>
            </a:avLst>
          </a:prstGeom>
          <a:ln w="28575">
            <a:solidFill>
              <a:srgbClr val="00CC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862</Words>
  <Application>Microsoft Office PowerPoint</Application>
  <PresentationFormat>On-screen Show (4:3)</PresentationFormat>
  <Paragraphs>135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Compliance</dc:creator>
  <cp:lastModifiedBy>Ayu Legal</cp:lastModifiedBy>
  <cp:revision>70</cp:revision>
  <cp:lastPrinted>2017-03-09T03:34:07Z</cp:lastPrinted>
  <dcterms:created xsi:type="dcterms:W3CDTF">2017-03-02T10:56:18Z</dcterms:created>
  <dcterms:modified xsi:type="dcterms:W3CDTF">2017-06-21T07:23:12Z</dcterms:modified>
</cp:coreProperties>
</file>